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35"/>
  </p:notesMasterIdLst>
  <p:sldIdLst>
    <p:sldId id="256" r:id="rId2"/>
    <p:sldId id="258" r:id="rId3"/>
    <p:sldId id="259" r:id="rId4"/>
    <p:sldId id="260" r:id="rId5"/>
    <p:sldId id="262" r:id="rId6"/>
    <p:sldId id="263" r:id="rId7"/>
    <p:sldId id="264" r:id="rId8"/>
    <p:sldId id="270" r:id="rId9"/>
    <p:sldId id="291" r:id="rId10"/>
    <p:sldId id="271" r:id="rId11"/>
    <p:sldId id="272" r:id="rId12"/>
    <p:sldId id="274" r:id="rId13"/>
    <p:sldId id="273" r:id="rId14"/>
    <p:sldId id="275" r:id="rId15"/>
    <p:sldId id="276" r:id="rId16"/>
    <p:sldId id="277" r:id="rId17"/>
    <p:sldId id="278" r:id="rId18"/>
    <p:sldId id="285" r:id="rId19"/>
    <p:sldId id="286" r:id="rId20"/>
    <p:sldId id="287" r:id="rId21"/>
    <p:sldId id="288" r:id="rId22"/>
    <p:sldId id="289" r:id="rId23"/>
    <p:sldId id="279" r:id="rId24"/>
    <p:sldId id="280" r:id="rId25"/>
    <p:sldId id="282" r:id="rId26"/>
    <p:sldId id="281" r:id="rId27"/>
    <p:sldId id="283" r:id="rId28"/>
    <p:sldId id="284" r:id="rId29"/>
    <p:sldId id="266" r:id="rId30"/>
    <p:sldId id="267" r:id="rId31"/>
    <p:sldId id="268" r:id="rId32"/>
    <p:sldId id="269" r:id="rId33"/>
    <p:sldId id="290" r:id="rId34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9CC"/>
    <a:srgbClr val="BDE9EF"/>
    <a:srgbClr val="0000FF"/>
    <a:srgbClr val="37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147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B62058-0ECC-4337-8357-FC047096B1F2}" type="datetimeFigureOut">
              <a:rPr lang="zh-TW" altLang="en-US" smtClean="0"/>
              <a:t>2022/11/23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1B56FF-D42E-4213-9841-7381B7FC88D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264320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4529"/>
            <a:ext cx="6858000" cy="2626661"/>
          </a:xfrm>
        </p:spPr>
        <p:txBody>
          <a:bodyPr anchor="ctr">
            <a:normAutofit/>
          </a:bodyPr>
          <a:lstStyle>
            <a:lvl1pPr algn="ctr">
              <a:defRPr sz="44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4024343"/>
            <a:ext cx="6858000" cy="64362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613" y="350836"/>
            <a:ext cx="1284737" cy="1534463"/>
          </a:xfrm>
          <a:prstGeom prst="rect">
            <a:avLst/>
          </a:prstGeom>
        </p:spPr>
      </p:pic>
      <p:sp>
        <p:nvSpPr>
          <p:cNvPr id="9" name="文字方塊 8"/>
          <p:cNvSpPr txBox="1"/>
          <p:nvPr/>
        </p:nvSpPr>
        <p:spPr>
          <a:xfrm>
            <a:off x="1701662" y="287070"/>
            <a:ext cx="41697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latin typeface="Berlin Sans FB" panose="020E0602020502020306" pitchFamily="34" charset="0"/>
              </a:rPr>
              <a:t>National Chiao</a:t>
            </a:r>
            <a:r>
              <a:rPr lang="en-US" altLang="zh-TW" sz="2400" baseline="0" dirty="0">
                <a:latin typeface="Berlin Sans FB" panose="020E0602020502020306" pitchFamily="34" charset="0"/>
              </a:rPr>
              <a:t> Tung University</a:t>
            </a:r>
          </a:p>
          <a:p>
            <a:r>
              <a:rPr lang="en-US" altLang="zh-TW" sz="2400" baseline="0" dirty="0">
                <a:latin typeface="Berlin Sans FB" panose="020E0602020502020306" pitchFamily="34" charset="0"/>
              </a:rPr>
              <a:t>Institute of Electronics</a:t>
            </a:r>
            <a:endParaRPr lang="zh-TW" altLang="en-US" sz="2400" dirty="0">
              <a:latin typeface="Berlin Sans FB" panose="020E0602020502020306" pitchFamily="34" charset="0"/>
            </a:endParaRPr>
          </a:p>
        </p:txBody>
      </p:sp>
      <p:sp>
        <p:nvSpPr>
          <p:cNvPr id="18" name="內容版面配置區 17"/>
          <p:cNvSpPr>
            <a:spLocks noGrp="1"/>
          </p:cNvSpPr>
          <p:nvPr>
            <p:ph sz="quarter" idx="13"/>
          </p:nvPr>
        </p:nvSpPr>
        <p:spPr>
          <a:xfrm>
            <a:off x="1143000" y="4941116"/>
            <a:ext cx="6858000" cy="104756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zh-TW" altLang="en-US"/>
              <a:t>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26628399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457201"/>
            <a:ext cx="294894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6200" y="990600"/>
            <a:ext cx="462915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2057399"/>
            <a:ext cx="294894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48F4A-8E51-4F7A-9588-13FEE458865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461917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457200"/>
            <a:ext cx="294894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6200" y="990600"/>
            <a:ext cx="462915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2057400"/>
            <a:ext cx="294894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48F4A-8E51-4F7A-9588-13FEE458865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5822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48F4A-8E51-4F7A-9588-13FEE458865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36046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0362"/>
            <a:ext cx="1971675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0363"/>
            <a:ext cx="5800725" cy="5811837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48F4A-8E51-4F7A-9588-13FEE458865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260563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2_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48F4A-8E51-4F7A-9588-13FEE458865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062101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2000627"/>
            <a:ext cx="6858000" cy="2472517"/>
          </a:xfrm>
        </p:spPr>
        <p:txBody>
          <a:bodyPr anchor="ctr">
            <a:normAutofit/>
          </a:bodyPr>
          <a:lstStyle>
            <a:lvl1pPr algn="ctr">
              <a:defRPr sz="44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613" y="350836"/>
            <a:ext cx="1284737" cy="1534463"/>
          </a:xfrm>
          <a:prstGeom prst="rect">
            <a:avLst/>
          </a:prstGeom>
        </p:spPr>
      </p:pic>
      <p:sp>
        <p:nvSpPr>
          <p:cNvPr id="9" name="文字方塊 8"/>
          <p:cNvSpPr txBox="1"/>
          <p:nvPr/>
        </p:nvSpPr>
        <p:spPr>
          <a:xfrm>
            <a:off x="1701662" y="287070"/>
            <a:ext cx="41697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latin typeface="Berlin Sans FB" panose="020E0602020502020306" pitchFamily="34" charset="0"/>
              </a:rPr>
              <a:t>National Chiao</a:t>
            </a:r>
            <a:r>
              <a:rPr lang="en-US" altLang="zh-TW" sz="2400" baseline="0" dirty="0">
                <a:latin typeface="Berlin Sans FB" panose="020E0602020502020306" pitchFamily="34" charset="0"/>
              </a:rPr>
              <a:t> Tung University</a:t>
            </a:r>
          </a:p>
          <a:p>
            <a:r>
              <a:rPr lang="en-US" altLang="zh-TW" sz="2400" baseline="0" dirty="0">
                <a:latin typeface="Berlin Sans FB" panose="020E0602020502020306" pitchFamily="34" charset="0"/>
              </a:rPr>
              <a:t>Institute of Electronics</a:t>
            </a:r>
            <a:endParaRPr lang="zh-TW" altLang="en-US" sz="2400" dirty="0">
              <a:latin typeface="Berlin Sans FB" panose="020E0602020502020306" pitchFamily="34" charset="0"/>
            </a:endParaRPr>
          </a:p>
        </p:txBody>
      </p:sp>
      <p:sp>
        <p:nvSpPr>
          <p:cNvPr id="18" name="內容版面配置區 17"/>
          <p:cNvSpPr>
            <a:spLocks noGrp="1"/>
          </p:cNvSpPr>
          <p:nvPr>
            <p:ph sz="quarter" idx="13"/>
          </p:nvPr>
        </p:nvSpPr>
        <p:spPr>
          <a:xfrm>
            <a:off x="1143000" y="4578650"/>
            <a:ext cx="6858000" cy="104756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zh-TW" altLang="en-US"/>
              <a:t>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37491290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3845" y="420129"/>
            <a:ext cx="7886700" cy="790833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3845" y="1499286"/>
            <a:ext cx="7886700" cy="4680853"/>
          </a:xfrm>
        </p:spPr>
        <p:txBody>
          <a:bodyPr>
            <a:normAutofit/>
          </a:bodyPr>
          <a:lstStyle>
            <a:lvl1pPr marL="361950" indent="-361950">
              <a:buFont typeface="Wingdings" pitchFamily="2" charset="2"/>
              <a:buChar char="p"/>
              <a:defRPr sz="2800"/>
            </a:lvl1pPr>
            <a:lvl2pPr marL="685800" indent="-228600">
              <a:buFont typeface="Wingdings" pitchFamily="2" charset="2"/>
              <a:buChar char="Ø"/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48F4A-8E51-4F7A-9588-13FEE4588651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546100" y="1239863"/>
            <a:ext cx="8064500" cy="120604"/>
          </a:xfrm>
          <a:prstGeom prst="rect">
            <a:avLst/>
          </a:prstGeom>
          <a:solidFill>
            <a:srgbClr val="000099"/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1" name="群組 20"/>
          <p:cNvGrpSpPr/>
          <p:nvPr/>
        </p:nvGrpSpPr>
        <p:grpSpPr>
          <a:xfrm>
            <a:off x="633845" y="6273481"/>
            <a:ext cx="4429935" cy="434499"/>
            <a:chOff x="633845" y="6273481"/>
            <a:chExt cx="4429935" cy="434499"/>
          </a:xfrm>
        </p:grpSpPr>
        <p:pic>
          <p:nvPicPr>
            <p:cNvPr id="7" name="圖片 6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4721"/>
            <a:stretch/>
          </p:blipFill>
          <p:spPr>
            <a:xfrm>
              <a:off x="633845" y="6381374"/>
              <a:ext cx="309230" cy="315078"/>
            </a:xfrm>
            <a:prstGeom prst="rect">
              <a:avLst/>
            </a:prstGeom>
          </p:spPr>
        </p:pic>
        <p:sp>
          <p:nvSpPr>
            <p:cNvPr id="8" name="文字方塊 7"/>
            <p:cNvSpPr txBox="1"/>
            <p:nvPr/>
          </p:nvSpPr>
          <p:spPr>
            <a:xfrm>
              <a:off x="874813" y="6273481"/>
              <a:ext cx="4188967" cy="4001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zh-TW" sz="2000" dirty="0">
                  <a:latin typeface="Bahnschrift SemiLight Condensed" panose="020B0502040204020203" pitchFamily="34" charset="0"/>
                </a:rPr>
                <a:t>Mixed-Signal</a:t>
              </a:r>
              <a:r>
                <a:rPr lang="en-US" altLang="zh-TW" sz="2000" baseline="0" dirty="0">
                  <a:latin typeface="Bahnschrift SemiLight Condensed" panose="020B0502040204020203" pitchFamily="34" charset="0"/>
                </a:rPr>
                <a:t> Electronic Design Automation Lab.</a:t>
              </a:r>
              <a:endParaRPr lang="zh-TW" altLang="en-US" sz="2000" dirty="0">
                <a:latin typeface="Bahnschrift SemiLight Condensed" panose="020B0502040204020203" pitchFamily="34" charset="0"/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974032" y="6642535"/>
              <a:ext cx="4089748" cy="45719"/>
            </a:xfrm>
            <a:prstGeom prst="rect">
              <a:avLst/>
            </a:prstGeom>
            <a:gradFill flip="none" rotWithShape="1">
              <a:gsLst>
                <a:gs pos="27000">
                  <a:srgbClr val="000099"/>
                </a:gs>
                <a:gs pos="89000">
                  <a:schemeClr val="accent1">
                    <a:tint val="44500"/>
                    <a:satMod val="160000"/>
                  </a:schemeClr>
                </a:gs>
                <a:gs pos="100000">
                  <a:schemeClr val="bg1"/>
                </a:gs>
              </a:gsLst>
              <a:lin ang="0" scaled="1"/>
              <a:tileRect/>
            </a:gra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974031" y="6642535"/>
              <a:ext cx="45719" cy="45721"/>
            </a:xfrm>
            <a:prstGeom prst="rect">
              <a:avLst/>
            </a:prstGeom>
            <a:solidFill>
              <a:srgbClr val="000099"/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矩形 13"/>
            <p:cNvSpPr/>
            <p:nvPr/>
          </p:nvSpPr>
          <p:spPr>
            <a:xfrm>
              <a:off x="1019750" y="6642535"/>
              <a:ext cx="175637" cy="45723"/>
            </a:xfrm>
            <a:prstGeom prst="rect">
              <a:avLst/>
            </a:prstGeom>
            <a:solidFill>
              <a:srgbClr val="000099"/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9" name="直線接點 8"/>
            <p:cNvCxnSpPr/>
            <p:nvPr/>
          </p:nvCxnSpPr>
          <p:spPr>
            <a:xfrm>
              <a:off x="997465" y="6638424"/>
              <a:ext cx="0" cy="68778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接點 15"/>
            <p:cNvCxnSpPr/>
            <p:nvPr/>
          </p:nvCxnSpPr>
          <p:spPr>
            <a:xfrm>
              <a:off x="1038808" y="6639202"/>
              <a:ext cx="0" cy="68778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接點 19"/>
            <p:cNvCxnSpPr/>
            <p:nvPr/>
          </p:nvCxnSpPr>
          <p:spPr>
            <a:xfrm>
              <a:off x="1129304" y="6627674"/>
              <a:ext cx="0" cy="68778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052219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3845" y="2774109"/>
            <a:ext cx="7886700" cy="999401"/>
          </a:xfrm>
        </p:spPr>
        <p:txBody>
          <a:bodyPr/>
          <a:lstStyle>
            <a:lvl1pPr algn="ctr"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grpSp>
        <p:nvGrpSpPr>
          <p:cNvPr id="4" name="群組 3"/>
          <p:cNvGrpSpPr/>
          <p:nvPr/>
        </p:nvGrpSpPr>
        <p:grpSpPr>
          <a:xfrm>
            <a:off x="633845" y="6273481"/>
            <a:ext cx="4429935" cy="434499"/>
            <a:chOff x="633845" y="6273481"/>
            <a:chExt cx="4429935" cy="434499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4721"/>
            <a:stretch/>
          </p:blipFill>
          <p:spPr>
            <a:xfrm>
              <a:off x="633845" y="6381374"/>
              <a:ext cx="309230" cy="315078"/>
            </a:xfrm>
            <a:prstGeom prst="rect">
              <a:avLst/>
            </a:prstGeom>
          </p:spPr>
        </p:pic>
        <p:sp>
          <p:nvSpPr>
            <p:cNvPr id="7" name="文字方塊 6"/>
            <p:cNvSpPr txBox="1"/>
            <p:nvPr/>
          </p:nvSpPr>
          <p:spPr>
            <a:xfrm>
              <a:off x="874813" y="6273481"/>
              <a:ext cx="4188967" cy="4001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zh-TW" sz="2000" dirty="0">
                  <a:latin typeface="Bahnschrift SemiLight Condensed" panose="020B0502040204020203" pitchFamily="34" charset="0"/>
                </a:rPr>
                <a:t>Mixed-Signal</a:t>
              </a:r>
              <a:r>
                <a:rPr lang="en-US" altLang="zh-TW" sz="2000" baseline="0" dirty="0">
                  <a:latin typeface="Bahnschrift SemiLight Condensed" panose="020B0502040204020203" pitchFamily="34" charset="0"/>
                </a:rPr>
                <a:t> Electronic Design Automation Lab.</a:t>
              </a:r>
              <a:endParaRPr lang="zh-TW" altLang="en-US" sz="2000" dirty="0">
                <a:latin typeface="Bahnschrift SemiLight Condensed" panose="020B0502040204020203" pitchFamily="34" charset="0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974032" y="6642535"/>
              <a:ext cx="4089748" cy="45719"/>
            </a:xfrm>
            <a:prstGeom prst="rect">
              <a:avLst/>
            </a:prstGeom>
            <a:gradFill flip="none" rotWithShape="1">
              <a:gsLst>
                <a:gs pos="27000">
                  <a:srgbClr val="000099"/>
                </a:gs>
                <a:gs pos="89000">
                  <a:schemeClr val="accent1">
                    <a:tint val="44500"/>
                    <a:satMod val="160000"/>
                  </a:schemeClr>
                </a:gs>
                <a:gs pos="100000">
                  <a:schemeClr val="bg1"/>
                </a:gs>
              </a:gsLst>
              <a:lin ang="0" scaled="1"/>
              <a:tileRect/>
            </a:gra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974031" y="6642535"/>
              <a:ext cx="45719" cy="45721"/>
            </a:xfrm>
            <a:prstGeom prst="rect">
              <a:avLst/>
            </a:prstGeom>
            <a:solidFill>
              <a:srgbClr val="000099"/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1019750" y="6642535"/>
              <a:ext cx="175637" cy="45723"/>
            </a:xfrm>
            <a:prstGeom prst="rect">
              <a:avLst/>
            </a:prstGeom>
            <a:solidFill>
              <a:srgbClr val="000099"/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1" name="直線接點 10"/>
            <p:cNvCxnSpPr/>
            <p:nvPr/>
          </p:nvCxnSpPr>
          <p:spPr>
            <a:xfrm>
              <a:off x="997465" y="6638424"/>
              <a:ext cx="0" cy="68778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線接點 11"/>
            <p:cNvCxnSpPr/>
            <p:nvPr/>
          </p:nvCxnSpPr>
          <p:spPr>
            <a:xfrm>
              <a:off x="1038808" y="6639202"/>
              <a:ext cx="0" cy="68778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線接點 12"/>
            <p:cNvCxnSpPr/>
            <p:nvPr/>
          </p:nvCxnSpPr>
          <p:spPr>
            <a:xfrm>
              <a:off x="1129304" y="6627674"/>
              <a:ext cx="0" cy="68778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645215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12423"/>
            <a:ext cx="78867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52634"/>
            <a:ext cx="78867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48F4A-8E51-4F7A-9588-13FEE458865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461123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33845" y="1828801"/>
            <a:ext cx="3886200" cy="4351337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8801"/>
            <a:ext cx="3886200" cy="4351337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48F4A-8E51-4F7A-9588-13FEE458865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058621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3845" y="1681851"/>
            <a:ext cx="386715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45" y="2507551"/>
            <a:ext cx="3867150" cy="3680525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851"/>
            <a:ext cx="38862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7551"/>
            <a:ext cx="3886201" cy="3680525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48F4A-8E51-4F7A-9588-13FEE4588651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32014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48F4A-8E51-4F7A-9588-13FEE4588651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79336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48F4A-8E51-4F7A-9588-13FEE458865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120223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microsoft.com/office/2007/relationships/hdphoto" Target="../media/hdphoto1.wdp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16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5942" y="1028541"/>
            <a:ext cx="4852115" cy="4852115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1977081" y="749643"/>
            <a:ext cx="5214551" cy="5255741"/>
          </a:xfrm>
          <a:prstGeom prst="rect">
            <a:avLst/>
          </a:prstGeom>
          <a:solidFill>
            <a:srgbClr val="FFFFFF">
              <a:alpha val="78039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33845" y="365760"/>
            <a:ext cx="78867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3845" y="1828801"/>
            <a:ext cx="78867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63145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fld id="{3C748F4A-8E51-4F7A-9588-13FEE458865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44169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baseline="0">
          <a:solidFill>
            <a:schemeClr val="tx1"/>
          </a:solidFill>
          <a:latin typeface="Calibri" panose="020F050202020403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 baseline="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 baseline="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 baseline="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 baseline="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 baseline="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標題 8">
            <a:extLst>
              <a:ext uri="{FF2B5EF4-FFF2-40B4-BE49-F238E27FC236}">
                <a16:creationId xmlns:a16="http://schemas.microsoft.com/office/drawing/2014/main" id="{F74E02C6-6198-4AE1-8C0A-90DC3D43D3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2000627"/>
            <a:ext cx="6858000" cy="2472517"/>
          </a:xfrm>
        </p:spPr>
        <p:txBody>
          <a:bodyPr/>
          <a:lstStyle/>
          <a:p>
            <a:r>
              <a:rPr lang="en-US" altLang="zh-TW" dirty="0"/>
              <a:t>CAD HW3</a:t>
            </a:r>
            <a:br>
              <a:rPr lang="en-US" altLang="zh-TW" dirty="0"/>
            </a:br>
            <a:r>
              <a:rPr lang="en-US" altLang="zh-TW" dirty="0"/>
              <a:t>Coverage Analysis</a:t>
            </a:r>
            <a:endParaRPr lang="zh-TW" altLang="en-US" dirty="0"/>
          </a:p>
        </p:txBody>
      </p:sp>
      <p:sp>
        <p:nvSpPr>
          <p:cNvPr id="10" name="副標題 9">
            <a:extLst>
              <a:ext uri="{FF2B5EF4-FFF2-40B4-BE49-F238E27FC236}">
                <a16:creationId xmlns:a16="http://schemas.microsoft.com/office/drawing/2014/main" id="{FF5FEA3F-042C-4C03-987A-2AC2E34C783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39115" y="4687329"/>
            <a:ext cx="7191632" cy="1762897"/>
          </a:xfrm>
        </p:spPr>
        <p:txBody>
          <a:bodyPr>
            <a:noAutofit/>
          </a:bodyPr>
          <a:lstStyle/>
          <a:p>
            <a:r>
              <a:rPr lang="en-US" altLang="zh-TW" sz="2600" dirty="0" smtClean="0"/>
              <a:t>TA :Hua-Wei Huang</a:t>
            </a:r>
          </a:p>
          <a:p>
            <a:r>
              <a:rPr lang="en-US" altLang="zh-TW" sz="2600" dirty="0" smtClean="0"/>
              <a:t>Lab :ED-413</a:t>
            </a:r>
            <a:endParaRPr lang="en-US" altLang="zh-TW" sz="2600" dirty="0"/>
          </a:p>
        </p:txBody>
      </p:sp>
    </p:spTree>
    <p:extLst>
      <p:ext uri="{BB962C8B-B14F-4D97-AF65-F5344CB8AC3E}">
        <p14:creationId xmlns:p14="http://schemas.microsoft.com/office/powerpoint/2010/main" val="2926874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6883820-5DD4-416E-877A-29309B4D3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err="1"/>
              <a:t>nTrace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4EB3376-A89F-4F0B-8FC3-B1CC0BF47A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zh-TW" dirty="0" err="1"/>
              <a:t>verdi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545C2FF-E4C9-4357-8F15-93B40D712B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48F4A-8E51-4F7A-9588-13FEE4588651}" type="slidenum">
              <a:rPr lang="zh-TW" altLang="en-US" smtClean="0"/>
              <a:t>10</a:t>
            </a:fld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581F2AA-CAC7-4C71-BB18-5B84ACFE61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371" y="1992811"/>
            <a:ext cx="7093258" cy="4187328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28ED7AD7-855A-402D-9922-C4A71681A14A}"/>
              </a:ext>
            </a:extLst>
          </p:cNvPr>
          <p:cNvSpPr/>
          <p:nvPr/>
        </p:nvSpPr>
        <p:spPr>
          <a:xfrm>
            <a:off x="1025371" y="2323508"/>
            <a:ext cx="288524" cy="284085"/>
          </a:xfrm>
          <a:prstGeom prst="rect">
            <a:avLst/>
          </a:prstGeom>
          <a:noFill/>
          <a:ln w="38100" cap="flat" cmpd="sng" algn="ctr">
            <a:solidFill>
              <a:srgbClr val="0099CC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7ED24232-22F7-4D56-9E86-D89B584A38E9}"/>
              </a:ext>
            </a:extLst>
          </p:cNvPr>
          <p:cNvSpPr txBox="1"/>
          <p:nvPr/>
        </p:nvSpPr>
        <p:spPr>
          <a:xfrm>
            <a:off x="1169633" y="2627903"/>
            <a:ext cx="15359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0099CC"/>
                </a:solidFill>
              </a:rPr>
              <a:t>Import Design</a:t>
            </a:r>
            <a:endParaRPr lang="zh-TW" altLang="en-US" b="1" dirty="0">
              <a:solidFill>
                <a:srgbClr val="0099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1376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>
            <a:extLst>
              <a:ext uri="{FF2B5EF4-FFF2-40B4-BE49-F238E27FC236}">
                <a16:creationId xmlns:a16="http://schemas.microsoft.com/office/drawing/2014/main" id="{7FF520A4-9DF5-41ED-B1E2-FD1FEA28EA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697" y="911183"/>
            <a:ext cx="8664606" cy="4876299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96A88FE-1C71-4B65-A9EA-39059B77C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48F4A-8E51-4F7A-9588-13FEE4588651}" type="slidenum">
              <a:rPr lang="zh-TW" altLang="en-US" smtClean="0"/>
              <a:t>11</a:t>
            </a:fld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47216BA8-9B32-4638-B10F-8ADE63AFF12F}"/>
              </a:ext>
            </a:extLst>
          </p:cNvPr>
          <p:cNvSpPr txBox="1"/>
          <p:nvPr/>
        </p:nvSpPr>
        <p:spPr>
          <a:xfrm>
            <a:off x="1053473" y="2379836"/>
            <a:ext cx="1402948" cy="646331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0099CC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Hierarchical</a:t>
            </a:r>
          </a:p>
          <a:p>
            <a:pPr algn="ctr"/>
            <a:r>
              <a:rPr lang="en-US" altLang="zh-TW" dirty="0">
                <a:solidFill>
                  <a:srgbClr val="0099CC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Browser</a:t>
            </a:r>
            <a:endParaRPr lang="zh-TW" altLang="en-US" dirty="0">
              <a:solidFill>
                <a:srgbClr val="0099CC"/>
              </a:solidFill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019826A2-C3D0-40E3-B673-D0EC16A998BE}"/>
              </a:ext>
            </a:extLst>
          </p:cNvPr>
          <p:cNvSpPr txBox="1"/>
          <p:nvPr/>
        </p:nvSpPr>
        <p:spPr>
          <a:xfrm>
            <a:off x="7079125" y="2259118"/>
            <a:ext cx="1441420" cy="646331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zh-TW" dirty="0" err="1">
                <a:solidFill>
                  <a:srgbClr val="0099CC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Netlist</a:t>
            </a:r>
            <a:r>
              <a:rPr lang="en-US" altLang="zh-TW" dirty="0">
                <a:solidFill>
                  <a:srgbClr val="0099CC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 Code</a:t>
            </a:r>
          </a:p>
          <a:p>
            <a:pPr algn="ctr"/>
            <a:r>
              <a:rPr lang="en-US" altLang="zh-TW" dirty="0">
                <a:solidFill>
                  <a:srgbClr val="0099CC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Window</a:t>
            </a:r>
            <a:endParaRPr lang="zh-TW" altLang="en-US" dirty="0">
              <a:solidFill>
                <a:srgbClr val="0099CC"/>
              </a:solidFill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F77B269A-8300-4DF2-A4DB-3219896A6DD5}"/>
              </a:ext>
            </a:extLst>
          </p:cNvPr>
          <p:cNvSpPr txBox="1"/>
          <p:nvPr/>
        </p:nvSpPr>
        <p:spPr>
          <a:xfrm>
            <a:off x="2252234" y="4438308"/>
            <a:ext cx="1120821" cy="646331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zh-TW" dirty="0">
                <a:solidFill>
                  <a:srgbClr val="0099CC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Message</a:t>
            </a:r>
          </a:p>
          <a:p>
            <a:pPr algn="ctr"/>
            <a:r>
              <a:rPr lang="en-US" altLang="zh-TW" dirty="0">
                <a:solidFill>
                  <a:srgbClr val="0099CC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Window</a:t>
            </a:r>
            <a:endParaRPr lang="zh-TW" altLang="en-US" dirty="0">
              <a:solidFill>
                <a:srgbClr val="0099CC"/>
              </a:solidFill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59582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EEB8D28-6027-4F8E-A25B-D98171E40E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48F4A-8E51-4F7A-9588-13FEE4588651}" type="slidenum">
              <a:rPr lang="zh-TW" altLang="en-US" smtClean="0"/>
              <a:t>12</a:t>
            </a:fld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F4E4ECB-29E6-4CF8-95E0-CED0D67DB4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920" y="932312"/>
            <a:ext cx="8842159" cy="4993376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85C27B82-C678-4F56-8E89-EFAFF0E59285}"/>
              </a:ext>
            </a:extLst>
          </p:cNvPr>
          <p:cNvSpPr/>
          <p:nvPr/>
        </p:nvSpPr>
        <p:spPr>
          <a:xfrm>
            <a:off x="2543450" y="1103382"/>
            <a:ext cx="288524" cy="284085"/>
          </a:xfrm>
          <a:prstGeom prst="rect">
            <a:avLst/>
          </a:prstGeom>
          <a:noFill/>
          <a:ln w="38100" cap="flat" cmpd="sng" algn="ctr">
            <a:solidFill>
              <a:srgbClr val="0099CC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B679BCB7-9585-4424-93B2-9D84A4F02B30}"/>
              </a:ext>
            </a:extLst>
          </p:cNvPr>
          <p:cNvSpPr txBox="1"/>
          <p:nvPr/>
        </p:nvSpPr>
        <p:spPr>
          <a:xfrm>
            <a:off x="2342897" y="644102"/>
            <a:ext cx="990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0099CC"/>
                </a:solidFill>
              </a:rPr>
              <a:t>2 Calling</a:t>
            </a:r>
            <a:endParaRPr lang="zh-TW" altLang="en-US" b="1" dirty="0">
              <a:solidFill>
                <a:srgbClr val="0099CC"/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88A5AE1-22DD-4153-8342-F3A6E3C02C13}"/>
              </a:ext>
            </a:extLst>
          </p:cNvPr>
          <p:cNvSpPr/>
          <p:nvPr/>
        </p:nvSpPr>
        <p:spPr>
          <a:xfrm>
            <a:off x="3903213" y="1530990"/>
            <a:ext cx="544499" cy="226790"/>
          </a:xfrm>
          <a:prstGeom prst="rect">
            <a:avLst/>
          </a:prstGeom>
          <a:noFill/>
          <a:ln w="38100" cap="flat" cmpd="sng" algn="ctr">
            <a:solidFill>
              <a:srgbClr val="0099CC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99FD1F6E-AF9D-43F3-AF1C-7423DF5F661F}"/>
              </a:ext>
            </a:extLst>
          </p:cNvPr>
          <p:cNvSpPr txBox="1"/>
          <p:nvPr/>
        </p:nvSpPr>
        <p:spPr>
          <a:xfrm>
            <a:off x="3601527" y="164438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0099CC"/>
                </a:solidFill>
              </a:rPr>
              <a:t>1</a:t>
            </a:r>
            <a:endParaRPr lang="zh-TW" altLang="en-US" b="1" dirty="0">
              <a:solidFill>
                <a:srgbClr val="0099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41201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D06C4C2-65D6-4C19-BDC1-40580B2818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7C1501B-19BB-459B-973F-6DFBCC76B5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48F4A-8E51-4F7A-9588-13FEE4588651}" type="slidenum">
              <a:rPr lang="zh-TW" altLang="en-US" smtClean="0"/>
              <a:t>13</a:t>
            </a:fld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A800E0B-4927-455D-9D4F-BFB80C508B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625" y="965911"/>
            <a:ext cx="8726750" cy="4926178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F3FA5E33-95CF-4087-AA2B-7E824A4B8610}"/>
              </a:ext>
            </a:extLst>
          </p:cNvPr>
          <p:cNvSpPr/>
          <p:nvPr/>
        </p:nvSpPr>
        <p:spPr>
          <a:xfrm>
            <a:off x="2809782" y="1133661"/>
            <a:ext cx="253013" cy="325210"/>
          </a:xfrm>
          <a:prstGeom prst="rect">
            <a:avLst/>
          </a:prstGeom>
          <a:noFill/>
          <a:ln w="38100" cap="flat" cmpd="sng" algn="ctr">
            <a:solidFill>
              <a:srgbClr val="0099CC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CB09EA75-92F2-4194-9D55-CE9BF87831DF}"/>
              </a:ext>
            </a:extLst>
          </p:cNvPr>
          <p:cNvSpPr txBox="1"/>
          <p:nvPr/>
        </p:nvSpPr>
        <p:spPr>
          <a:xfrm>
            <a:off x="2809782" y="488785"/>
            <a:ext cx="1306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0099CC"/>
                </a:solidFill>
              </a:rPr>
              <a:t>2 Definition</a:t>
            </a:r>
            <a:endParaRPr lang="zh-TW" altLang="en-US" b="1" dirty="0">
              <a:solidFill>
                <a:srgbClr val="0099CC"/>
              </a:solidFill>
            </a:endParaRPr>
          </a:p>
        </p:txBody>
      </p: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D3EE510A-5552-46F5-BE7C-A506CE6A2FE8}"/>
              </a:ext>
            </a:extLst>
          </p:cNvPr>
          <p:cNvCxnSpPr>
            <a:cxnSpLocks/>
          </p:cNvCxnSpPr>
          <p:nvPr/>
        </p:nvCxnSpPr>
        <p:spPr>
          <a:xfrm flipV="1">
            <a:off x="3062795" y="783618"/>
            <a:ext cx="195309" cy="32521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>
            <a:extLst>
              <a:ext uri="{FF2B5EF4-FFF2-40B4-BE49-F238E27FC236}">
                <a16:creationId xmlns:a16="http://schemas.microsoft.com/office/drawing/2014/main" id="{13BCAFF4-1329-436E-BA60-EE29118AA4A3}"/>
              </a:ext>
            </a:extLst>
          </p:cNvPr>
          <p:cNvSpPr/>
          <p:nvPr/>
        </p:nvSpPr>
        <p:spPr>
          <a:xfrm>
            <a:off x="4151790" y="1898620"/>
            <a:ext cx="288524" cy="284085"/>
          </a:xfrm>
          <a:prstGeom prst="rect">
            <a:avLst/>
          </a:prstGeom>
          <a:noFill/>
          <a:ln w="38100" cap="flat" cmpd="sng" algn="ctr">
            <a:solidFill>
              <a:srgbClr val="0099CC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0C305FF0-2F01-4D34-847D-E8B9D51D2CD2}"/>
              </a:ext>
            </a:extLst>
          </p:cNvPr>
          <p:cNvSpPr txBox="1"/>
          <p:nvPr/>
        </p:nvSpPr>
        <p:spPr>
          <a:xfrm>
            <a:off x="3850104" y="166005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0099CC"/>
                </a:solidFill>
              </a:rPr>
              <a:t>1</a:t>
            </a:r>
            <a:endParaRPr lang="zh-TW" altLang="en-US" b="1" dirty="0">
              <a:solidFill>
                <a:srgbClr val="0099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04220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615C1BD-6344-4D9E-AA43-A51155FCF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48F4A-8E51-4F7A-9588-13FEE4588651}" type="slidenum">
              <a:rPr lang="zh-TW" altLang="en-US" smtClean="0"/>
              <a:t>14</a:t>
            </a:fld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42F57B6-D2E9-42E7-8A40-B0F7B26BE3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625" y="965911"/>
            <a:ext cx="8726750" cy="4926178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1E136F2A-6612-43F2-AC39-925E64017F3E}"/>
              </a:ext>
            </a:extLst>
          </p:cNvPr>
          <p:cNvSpPr/>
          <p:nvPr/>
        </p:nvSpPr>
        <p:spPr>
          <a:xfrm>
            <a:off x="3080550" y="1115905"/>
            <a:ext cx="168675" cy="325210"/>
          </a:xfrm>
          <a:prstGeom prst="rect">
            <a:avLst/>
          </a:prstGeom>
          <a:noFill/>
          <a:ln w="38100" cap="flat" cmpd="sng" algn="ctr">
            <a:solidFill>
              <a:srgbClr val="0099CC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6DA928D-6745-41CB-B5A1-39A47DB03697}"/>
              </a:ext>
            </a:extLst>
          </p:cNvPr>
          <p:cNvSpPr/>
          <p:nvPr/>
        </p:nvSpPr>
        <p:spPr>
          <a:xfrm>
            <a:off x="3320249" y="1115905"/>
            <a:ext cx="168675" cy="325210"/>
          </a:xfrm>
          <a:prstGeom prst="rect">
            <a:avLst/>
          </a:prstGeom>
          <a:noFill/>
          <a:ln w="38100" cap="flat" cmpd="sng" algn="ctr">
            <a:solidFill>
              <a:srgbClr val="0099CC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A00BCCBA-2315-4B49-A7DC-F188A6128E4D}"/>
              </a:ext>
            </a:extLst>
          </p:cNvPr>
          <p:cNvSpPr txBox="1"/>
          <p:nvPr/>
        </p:nvSpPr>
        <p:spPr>
          <a:xfrm>
            <a:off x="1223439" y="596579"/>
            <a:ext cx="18571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0099CC"/>
                </a:solidFill>
              </a:rPr>
              <a:t>Backward History</a:t>
            </a:r>
            <a:endParaRPr lang="zh-TW" altLang="en-US" b="1" dirty="0">
              <a:solidFill>
                <a:srgbClr val="0099CC"/>
              </a:solidFill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AC1F4F93-7F4F-421A-959C-C1CCF380D75E}"/>
              </a:ext>
            </a:extLst>
          </p:cNvPr>
          <p:cNvSpPr txBox="1"/>
          <p:nvPr/>
        </p:nvSpPr>
        <p:spPr>
          <a:xfrm>
            <a:off x="3222296" y="596579"/>
            <a:ext cx="1716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0099CC"/>
                </a:solidFill>
              </a:rPr>
              <a:t>Forward History</a:t>
            </a:r>
            <a:endParaRPr lang="zh-TW" altLang="en-US" b="1" dirty="0">
              <a:solidFill>
                <a:srgbClr val="0099CC"/>
              </a:solidFill>
            </a:endParaRPr>
          </a:p>
        </p:txBody>
      </p: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D540F48D-C931-4FA4-BE32-D21B0A38AC5C}"/>
              </a:ext>
            </a:extLst>
          </p:cNvPr>
          <p:cNvCxnSpPr>
            <a:cxnSpLocks/>
          </p:cNvCxnSpPr>
          <p:nvPr/>
        </p:nvCxnSpPr>
        <p:spPr>
          <a:xfrm flipV="1">
            <a:off x="3533015" y="872832"/>
            <a:ext cx="195309" cy="32521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CDD5E864-4699-47C1-8D4C-6C26D41EA30B}"/>
              </a:ext>
            </a:extLst>
          </p:cNvPr>
          <p:cNvCxnSpPr>
            <a:cxnSpLocks/>
          </p:cNvCxnSpPr>
          <p:nvPr/>
        </p:nvCxnSpPr>
        <p:spPr>
          <a:xfrm flipH="1" flipV="1">
            <a:off x="2805344" y="872832"/>
            <a:ext cx="257451" cy="23599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62520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圖片 15">
            <a:extLst>
              <a:ext uri="{FF2B5EF4-FFF2-40B4-BE49-F238E27FC236}">
                <a16:creationId xmlns:a16="http://schemas.microsoft.com/office/drawing/2014/main" id="{C21164E7-DE4A-4777-8C37-DD420E858A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7" y="987891"/>
            <a:ext cx="8893757" cy="4996417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FDAC1FC-A6FC-41C2-BC79-BA5C666B57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48F4A-8E51-4F7A-9588-13FEE4588651}" type="slidenum">
              <a:rPr lang="zh-TW" altLang="en-US" smtClean="0"/>
              <a:t>15</a:t>
            </a:fld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A99268E-F8AE-43D7-A57D-0A3822E3D100}"/>
              </a:ext>
            </a:extLst>
          </p:cNvPr>
          <p:cNvSpPr/>
          <p:nvPr/>
        </p:nvSpPr>
        <p:spPr>
          <a:xfrm>
            <a:off x="3986074" y="1950406"/>
            <a:ext cx="861134" cy="260134"/>
          </a:xfrm>
          <a:prstGeom prst="rect">
            <a:avLst/>
          </a:prstGeom>
          <a:noFill/>
          <a:ln w="38100" cap="flat" cmpd="sng" algn="ctr">
            <a:solidFill>
              <a:srgbClr val="0099CC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A823BBB-5B9A-4E48-9325-85EE429D7857}"/>
              </a:ext>
            </a:extLst>
          </p:cNvPr>
          <p:cNvSpPr/>
          <p:nvPr/>
        </p:nvSpPr>
        <p:spPr>
          <a:xfrm>
            <a:off x="3488925" y="1142538"/>
            <a:ext cx="221941" cy="277889"/>
          </a:xfrm>
          <a:prstGeom prst="rect">
            <a:avLst/>
          </a:prstGeom>
          <a:noFill/>
          <a:ln w="38100" cap="flat" cmpd="sng" algn="ctr">
            <a:solidFill>
              <a:srgbClr val="0099CC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46556746-07BC-450D-8FCF-B46EAFB158BB}"/>
              </a:ext>
            </a:extLst>
          </p:cNvPr>
          <p:cNvSpPr txBox="1"/>
          <p:nvPr/>
        </p:nvSpPr>
        <p:spPr>
          <a:xfrm>
            <a:off x="3151474" y="591927"/>
            <a:ext cx="772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0099CC"/>
                </a:solidFill>
              </a:rPr>
              <a:t>Driver</a:t>
            </a:r>
            <a:endParaRPr lang="zh-TW" altLang="en-US" b="1" dirty="0">
              <a:solidFill>
                <a:srgbClr val="0099CC"/>
              </a:solidFill>
            </a:endParaRPr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C68EC2A9-3286-4830-A914-65C4DF533274}"/>
              </a:ext>
            </a:extLst>
          </p:cNvPr>
          <p:cNvCxnSpPr>
            <a:cxnSpLocks/>
          </p:cNvCxnSpPr>
          <p:nvPr/>
        </p:nvCxnSpPr>
        <p:spPr>
          <a:xfrm flipH="1" flipV="1">
            <a:off x="3599895" y="900324"/>
            <a:ext cx="13316" cy="22015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>
            <a:extLst>
              <a:ext uri="{FF2B5EF4-FFF2-40B4-BE49-F238E27FC236}">
                <a16:creationId xmlns:a16="http://schemas.microsoft.com/office/drawing/2014/main" id="{D0256295-0207-460E-A224-E1B1FA8389FB}"/>
              </a:ext>
            </a:extLst>
          </p:cNvPr>
          <p:cNvSpPr/>
          <p:nvPr/>
        </p:nvSpPr>
        <p:spPr>
          <a:xfrm>
            <a:off x="223422" y="4686207"/>
            <a:ext cx="7260454" cy="729172"/>
          </a:xfrm>
          <a:prstGeom prst="rect">
            <a:avLst/>
          </a:prstGeom>
          <a:noFill/>
          <a:ln w="38100" cap="flat" cmpd="sng" algn="ctr">
            <a:solidFill>
              <a:srgbClr val="0099CC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46FD79D0-56C6-45CE-9CAC-51C998644EF2}"/>
              </a:ext>
            </a:extLst>
          </p:cNvPr>
          <p:cNvSpPr/>
          <p:nvPr/>
        </p:nvSpPr>
        <p:spPr>
          <a:xfrm>
            <a:off x="3923930" y="1167969"/>
            <a:ext cx="488272" cy="260134"/>
          </a:xfrm>
          <a:prstGeom prst="rect">
            <a:avLst/>
          </a:prstGeom>
          <a:noFill/>
          <a:ln w="38100" cap="flat" cmpd="sng" algn="ctr">
            <a:solidFill>
              <a:srgbClr val="0099CC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F472248E-76D0-4F02-A20D-7E19EB5AC566}"/>
              </a:ext>
            </a:extLst>
          </p:cNvPr>
          <p:cNvSpPr txBox="1"/>
          <p:nvPr/>
        </p:nvSpPr>
        <p:spPr>
          <a:xfrm>
            <a:off x="3923930" y="811750"/>
            <a:ext cx="2134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0099CC"/>
                </a:solidFill>
              </a:rPr>
              <a:t>Show Previous/Next</a:t>
            </a:r>
            <a:endParaRPr lang="zh-TW" altLang="en-US" b="1" dirty="0">
              <a:solidFill>
                <a:srgbClr val="0099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62302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10AB752-368C-4765-BA3D-2521FF902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48F4A-8E51-4F7A-9588-13FEE4588651}" type="slidenum">
              <a:rPr lang="zh-TW" altLang="en-US" smtClean="0"/>
              <a:t>16</a:t>
            </a:fld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3AEEA80-BCD7-4EE4-BCFB-A3E3D0D880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726" y="865477"/>
            <a:ext cx="8886548" cy="4999949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A88E4C4C-7000-4199-AD36-F3A5AB47F5A8}"/>
              </a:ext>
            </a:extLst>
          </p:cNvPr>
          <p:cNvSpPr/>
          <p:nvPr/>
        </p:nvSpPr>
        <p:spPr>
          <a:xfrm>
            <a:off x="4678532" y="2333393"/>
            <a:ext cx="745724" cy="223376"/>
          </a:xfrm>
          <a:prstGeom prst="rect">
            <a:avLst/>
          </a:prstGeom>
          <a:noFill/>
          <a:ln w="38100" cap="flat" cmpd="sng" algn="ctr">
            <a:solidFill>
              <a:srgbClr val="0099CC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B1514A6-9E23-48ED-A67C-04F6F73DEA4D}"/>
              </a:ext>
            </a:extLst>
          </p:cNvPr>
          <p:cNvSpPr/>
          <p:nvPr/>
        </p:nvSpPr>
        <p:spPr>
          <a:xfrm>
            <a:off x="3693111" y="1024899"/>
            <a:ext cx="230819" cy="271127"/>
          </a:xfrm>
          <a:prstGeom prst="rect">
            <a:avLst/>
          </a:prstGeom>
          <a:noFill/>
          <a:ln w="38100" cap="flat" cmpd="sng" algn="ctr">
            <a:solidFill>
              <a:srgbClr val="0099CC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385F5EAD-C420-4646-BB70-FFD37082EC02}"/>
              </a:ext>
            </a:extLst>
          </p:cNvPr>
          <p:cNvSpPr txBox="1"/>
          <p:nvPr/>
        </p:nvSpPr>
        <p:spPr>
          <a:xfrm>
            <a:off x="3537702" y="680811"/>
            <a:ext cx="772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rgbClr val="0099CC"/>
                </a:solidFill>
              </a:rPr>
              <a:t>Load</a:t>
            </a:r>
            <a:endParaRPr lang="zh-TW" altLang="en-US" b="1" dirty="0">
              <a:solidFill>
                <a:srgbClr val="0099CC"/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CB888661-D999-44E6-BD21-042824C26664}"/>
              </a:ext>
            </a:extLst>
          </p:cNvPr>
          <p:cNvSpPr/>
          <p:nvPr/>
        </p:nvSpPr>
        <p:spPr>
          <a:xfrm>
            <a:off x="223422" y="4216893"/>
            <a:ext cx="7260454" cy="1198486"/>
          </a:xfrm>
          <a:prstGeom prst="rect">
            <a:avLst/>
          </a:prstGeom>
          <a:noFill/>
          <a:ln w="38100" cap="flat" cmpd="sng" algn="ctr">
            <a:solidFill>
              <a:srgbClr val="0099CC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327909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761E2F3-A349-4A57-B00C-120079222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nWave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A87ABD4-27A1-4CF6-9681-95D6195CD2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Test pattern</a:t>
            </a:r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EC6E5E3-6700-4D12-8B4D-896F955E8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48F4A-8E51-4F7A-9588-13FEE4588651}" type="slidenum">
              <a:rPr lang="zh-TW" altLang="en-US" smtClean="0"/>
              <a:t>17</a:t>
            </a:fld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68BC08D-9429-4BA4-86F0-1100295813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4231" y="2016710"/>
            <a:ext cx="2533650" cy="106680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C8A22DFF-D7B0-4F6C-8DAB-D937B64A4A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1822"/>
          <a:stretch/>
        </p:blipFill>
        <p:spPr>
          <a:xfrm>
            <a:off x="878889" y="3799424"/>
            <a:ext cx="7767961" cy="16648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C51DCC7F-5613-401C-909D-083E3A7B6A2B}"/>
              </a:ext>
            </a:extLst>
          </p:cNvPr>
          <p:cNvSpPr/>
          <p:nvPr/>
        </p:nvSpPr>
        <p:spPr>
          <a:xfrm>
            <a:off x="1189608" y="3936775"/>
            <a:ext cx="230819" cy="271127"/>
          </a:xfrm>
          <a:prstGeom prst="rect">
            <a:avLst/>
          </a:prstGeom>
          <a:noFill/>
          <a:ln w="38100" cap="flat" cmpd="sng" algn="ctr">
            <a:solidFill>
              <a:srgbClr val="0099CC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A3E865B2-5326-426C-B458-F59A642DCDDD}"/>
              </a:ext>
            </a:extLst>
          </p:cNvPr>
          <p:cNvSpPr txBox="1"/>
          <p:nvPr/>
        </p:nvSpPr>
        <p:spPr>
          <a:xfrm>
            <a:off x="1189607" y="3498768"/>
            <a:ext cx="1731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rgbClr val="0099CC"/>
                </a:solidFill>
              </a:rPr>
              <a:t>New Waveform</a:t>
            </a:r>
            <a:endParaRPr lang="zh-TW" altLang="en-US" b="1" dirty="0">
              <a:solidFill>
                <a:srgbClr val="0099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97504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AEFBB51-3EC5-4568-8D43-709621801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48F4A-8E51-4F7A-9588-13FEE4588651}" type="slidenum">
              <a:rPr lang="zh-TW" altLang="en-US" smtClean="0"/>
              <a:t>18</a:t>
            </a:fld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2DDFFC7-0D3C-48B5-A04E-BD8E86A519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175" y="864810"/>
            <a:ext cx="8493649" cy="4763634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E1FF3247-13A9-46AC-93BD-776E8FAB66CA}"/>
              </a:ext>
            </a:extLst>
          </p:cNvPr>
          <p:cNvSpPr/>
          <p:nvPr/>
        </p:nvSpPr>
        <p:spPr>
          <a:xfrm>
            <a:off x="399496" y="3892387"/>
            <a:ext cx="230819" cy="271127"/>
          </a:xfrm>
          <a:prstGeom prst="rect">
            <a:avLst/>
          </a:prstGeom>
          <a:noFill/>
          <a:ln w="38100" cap="flat" cmpd="sng" algn="ctr">
            <a:solidFill>
              <a:srgbClr val="0099CC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C5606F47-0D87-458A-B823-96E336D4F5EA}"/>
              </a:ext>
            </a:extLst>
          </p:cNvPr>
          <p:cNvSpPr txBox="1"/>
          <p:nvPr/>
        </p:nvSpPr>
        <p:spPr>
          <a:xfrm>
            <a:off x="-23843" y="4163514"/>
            <a:ext cx="1308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rgbClr val="0099CC"/>
                </a:solidFill>
              </a:rPr>
              <a:t>Open File</a:t>
            </a:r>
            <a:endParaRPr lang="zh-TW" altLang="en-US" b="1" dirty="0">
              <a:solidFill>
                <a:srgbClr val="0099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55815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2A1A269-B8F1-426E-AEFA-594CECDAFE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48F4A-8E51-4F7A-9588-13FEE4588651}" type="slidenum">
              <a:rPr lang="zh-TW" altLang="en-US" smtClean="0"/>
              <a:t>19</a:t>
            </a:fld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1FC21ED1-193E-47B0-A4DC-558538E27F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388" y="1018824"/>
            <a:ext cx="8583224" cy="4820352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094A012F-7643-4891-995E-F5AA5704428D}"/>
              </a:ext>
            </a:extLst>
          </p:cNvPr>
          <p:cNvSpPr/>
          <p:nvPr/>
        </p:nvSpPr>
        <p:spPr>
          <a:xfrm>
            <a:off x="5682113" y="3990042"/>
            <a:ext cx="861133" cy="226852"/>
          </a:xfrm>
          <a:prstGeom prst="rect">
            <a:avLst/>
          </a:prstGeom>
          <a:noFill/>
          <a:ln w="38100" cap="flat" cmpd="sng" algn="ctr">
            <a:solidFill>
              <a:srgbClr val="0099CC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823D3A2-AB02-46B4-96C3-D3ACA1BCB8E9}"/>
              </a:ext>
            </a:extLst>
          </p:cNvPr>
          <p:cNvSpPr/>
          <p:nvPr/>
        </p:nvSpPr>
        <p:spPr>
          <a:xfrm>
            <a:off x="5186443" y="5074597"/>
            <a:ext cx="861133" cy="226852"/>
          </a:xfrm>
          <a:prstGeom prst="rect">
            <a:avLst/>
          </a:prstGeom>
          <a:noFill/>
          <a:ln w="38100" cap="flat" cmpd="sng" algn="ctr">
            <a:solidFill>
              <a:srgbClr val="0099CC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50320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515D6B3-6A49-4047-867D-8A3D83769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Overview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F28D328-19E4-412E-8CB9-DB8116593F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200" y="1499286"/>
            <a:ext cx="8262331" cy="4680853"/>
          </a:xfrm>
        </p:spPr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en-US" altLang="zh-TW" sz="2400" b="1" dirty="0"/>
              <a:t>Target</a:t>
            </a:r>
            <a:endParaRPr lang="en-US" altLang="zh-TW" sz="2400" dirty="0"/>
          </a:p>
          <a:p>
            <a:pPr lvl="1"/>
            <a:r>
              <a:rPr lang="en-US" altLang="zh-TW" sz="2000" dirty="0"/>
              <a:t>Use the tool to analyze your design and correct it</a:t>
            </a:r>
            <a:endParaRPr lang="en-US" altLang="zh-TW" sz="1600" dirty="0"/>
          </a:p>
          <a:p>
            <a:pPr>
              <a:buFont typeface="Wingdings" panose="05000000000000000000" pitchFamily="2" charset="2"/>
              <a:buChar char="ü"/>
            </a:pPr>
            <a:r>
              <a:rPr lang="en-US" altLang="zh-TW" sz="2400" b="1" dirty="0"/>
              <a:t>Given files</a:t>
            </a:r>
            <a:r>
              <a:rPr lang="en-US" altLang="zh-TW" sz="2400" dirty="0"/>
              <a:t>: </a:t>
            </a:r>
          </a:p>
          <a:p>
            <a:pPr lvl="1"/>
            <a:r>
              <a:rPr lang="en-US" altLang="zh-TW" sz="2000" dirty="0" err="1"/>
              <a:t>cpu_bug.v</a:t>
            </a:r>
            <a:r>
              <a:rPr lang="en-US" altLang="zh-TW" sz="2000" dirty="0"/>
              <a:t> – 8 bit CPU (</a:t>
            </a:r>
            <a:r>
              <a:rPr lang="en-US" altLang="zh-TW" sz="2000" dirty="0">
                <a:solidFill>
                  <a:srgbClr val="FF0000"/>
                </a:solidFill>
              </a:rPr>
              <a:t>has some bugs, but </a:t>
            </a:r>
            <a:r>
              <a:rPr lang="en-US" altLang="zh-TW" sz="2000" dirty="0" err="1">
                <a:solidFill>
                  <a:srgbClr val="FF0000"/>
                </a:solidFill>
              </a:rPr>
              <a:t>compilable</a:t>
            </a:r>
            <a:r>
              <a:rPr lang="en-US" altLang="zh-TW" sz="2000" dirty="0"/>
              <a:t>)</a:t>
            </a:r>
          </a:p>
          <a:p>
            <a:pPr lvl="1"/>
            <a:r>
              <a:rPr lang="en-US" altLang="zh-TW" sz="2000" dirty="0" err="1"/>
              <a:t>Test.v</a:t>
            </a:r>
            <a:r>
              <a:rPr lang="en-US" altLang="zh-TW" sz="2000" dirty="0"/>
              <a:t> – </a:t>
            </a:r>
            <a:r>
              <a:rPr lang="en-US" altLang="zh-TW" sz="2000" dirty="0" err="1"/>
              <a:t>testbench</a:t>
            </a:r>
            <a:r>
              <a:rPr lang="en-US" altLang="zh-TW" sz="2000" dirty="0"/>
              <a:t> file (</a:t>
            </a:r>
            <a:r>
              <a:rPr lang="en-US" altLang="zh-TW" sz="2000" dirty="0">
                <a:solidFill>
                  <a:srgbClr val="FF0000"/>
                </a:solidFill>
              </a:rPr>
              <a:t>has not completed</a:t>
            </a:r>
            <a:r>
              <a:rPr lang="en-US" altLang="zh-TW" sz="2000" dirty="0"/>
              <a:t>)</a:t>
            </a:r>
          </a:p>
          <a:p>
            <a:pPr lvl="1"/>
            <a:r>
              <a:rPr lang="en-US" altLang="zh-TW" sz="2000" dirty="0"/>
              <a:t>HW3_Coverage Analysis.pptx</a:t>
            </a:r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en-US" altLang="zh-TW" sz="2400" b="1" dirty="0"/>
              <a:t>To do</a:t>
            </a:r>
            <a:r>
              <a:rPr lang="zh-TW" altLang="en-US" sz="2400" b="1" dirty="0"/>
              <a:t> </a:t>
            </a:r>
            <a:r>
              <a:rPr lang="en-US" altLang="zh-TW" sz="2400" b="1" dirty="0"/>
              <a:t>(Problem)</a:t>
            </a:r>
            <a:r>
              <a:rPr lang="en-US" altLang="zh-TW" sz="2400" dirty="0"/>
              <a:t>: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zh-TW" sz="2000" dirty="0"/>
              <a:t>Generate 20 patterns randomly (</a:t>
            </a:r>
            <a:r>
              <a:rPr lang="en-US" altLang="zh-TW" sz="2000" dirty="0" err="1"/>
              <a:t>test_random.v</a:t>
            </a:r>
            <a:r>
              <a:rPr lang="en-US" altLang="zh-TW" sz="2000" dirty="0"/>
              <a:t>) to analyze coverage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zh-TW" sz="2000" dirty="0"/>
              <a:t>Base on CPU operation, create some patterns to test the original </a:t>
            </a:r>
            <a:r>
              <a:rPr lang="en-US" altLang="zh-TW" sz="2000" dirty="0" err="1"/>
              <a:t>cpu_bug.v</a:t>
            </a:r>
            <a:r>
              <a:rPr lang="en-US" altLang="zh-TW" sz="2000" dirty="0"/>
              <a:t> with coverage analysis. Can you use less number of test patterns than random approach?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zh-TW" sz="2000" dirty="0"/>
              <a:t>Find the bugs in the </a:t>
            </a:r>
            <a:r>
              <a:rPr lang="en-US" altLang="zh-TW" sz="2000" dirty="0" err="1"/>
              <a:t>cpu_bug.v</a:t>
            </a:r>
            <a:r>
              <a:rPr lang="en-US" altLang="zh-TW" sz="2000" dirty="0"/>
              <a:t> (if any)</a:t>
            </a:r>
            <a:r>
              <a:rPr lang="zh-TW" altLang="en-US" sz="2000" dirty="0"/>
              <a:t> </a:t>
            </a:r>
            <a:r>
              <a:rPr lang="en-US" altLang="zh-TW" sz="2000" dirty="0"/>
              <a:t>and correct them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zh-TW" sz="2000" dirty="0"/>
              <a:t>Improve your </a:t>
            </a:r>
            <a:r>
              <a:rPr lang="en-US" altLang="zh-TW" sz="2000" dirty="0" err="1"/>
              <a:t>test.v</a:t>
            </a:r>
            <a:r>
              <a:rPr lang="en-US" altLang="zh-TW" sz="2000" dirty="0"/>
              <a:t> to increase the coverage rate to 100%</a:t>
            </a:r>
          </a:p>
          <a:p>
            <a:pPr lvl="2">
              <a:buFont typeface="Wingdings" panose="05000000000000000000" pitchFamily="2" charset="2"/>
              <a:buChar char=""/>
            </a:pPr>
            <a:r>
              <a:rPr lang="en-US" altLang="zh-TW" sz="1600" dirty="0">
                <a:solidFill>
                  <a:srgbClr val="FF0000"/>
                </a:solidFill>
              </a:rPr>
              <a:t>Do not generate patterns randomly 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3EE3EA7-F454-48BA-A17A-D318F5BB3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48F4A-8E51-4F7A-9588-13FEE4588651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200615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3968676-E908-4E25-AD2F-6AB8FEE26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48F4A-8E51-4F7A-9588-13FEE4588651}" type="slidenum">
              <a:rPr lang="zh-TW" altLang="en-US" smtClean="0"/>
              <a:t>20</a:t>
            </a:fld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B1B037F-1468-4469-8C2D-139D6FEBE4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186" y="984080"/>
            <a:ext cx="8735627" cy="4889837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F4635F5E-0F1A-41EB-8035-556384B20FFE}"/>
              </a:ext>
            </a:extLst>
          </p:cNvPr>
          <p:cNvSpPr/>
          <p:nvPr/>
        </p:nvSpPr>
        <p:spPr>
          <a:xfrm>
            <a:off x="470921" y="3077860"/>
            <a:ext cx="292559" cy="351139"/>
          </a:xfrm>
          <a:prstGeom prst="rect">
            <a:avLst/>
          </a:prstGeom>
          <a:noFill/>
          <a:ln w="38100" cap="flat" cmpd="sng" algn="ctr">
            <a:solidFill>
              <a:srgbClr val="0099CC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CDED99EC-2A5E-4D93-9F2C-F658AFE48615}"/>
              </a:ext>
            </a:extLst>
          </p:cNvPr>
          <p:cNvSpPr txBox="1"/>
          <p:nvPr/>
        </p:nvSpPr>
        <p:spPr>
          <a:xfrm>
            <a:off x="848020" y="2807562"/>
            <a:ext cx="1167212" cy="36933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rgbClr val="0099CC"/>
                </a:solidFill>
              </a:rPr>
              <a:t>Get Signal</a:t>
            </a:r>
            <a:endParaRPr lang="zh-TW" altLang="en-US" b="1" dirty="0">
              <a:solidFill>
                <a:srgbClr val="0099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21914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826322C-BD8F-430C-ABE9-6A08579CF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48F4A-8E51-4F7A-9588-13FEE4588651}" type="slidenum">
              <a:rPr lang="zh-TW" altLang="en-US" smtClean="0"/>
              <a:t>21</a:t>
            </a:fld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55DD563-122F-4E49-9968-014EC57C68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056" y="1092315"/>
            <a:ext cx="8353887" cy="467337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76BE46F0-87A8-4CBA-B523-ADCD29D9BA3A}"/>
              </a:ext>
            </a:extLst>
          </p:cNvPr>
          <p:cNvSpPr/>
          <p:nvPr/>
        </p:nvSpPr>
        <p:spPr>
          <a:xfrm>
            <a:off x="2903402" y="2687242"/>
            <a:ext cx="2902594" cy="526475"/>
          </a:xfrm>
          <a:prstGeom prst="rect">
            <a:avLst/>
          </a:prstGeom>
          <a:noFill/>
          <a:ln w="38100" cap="flat" cmpd="sng" algn="ctr">
            <a:solidFill>
              <a:srgbClr val="0099CC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61BB64E-0DBD-480A-B605-A802A84321D1}"/>
              </a:ext>
            </a:extLst>
          </p:cNvPr>
          <p:cNvSpPr/>
          <p:nvPr/>
        </p:nvSpPr>
        <p:spPr>
          <a:xfrm>
            <a:off x="6040548" y="1960753"/>
            <a:ext cx="1514349" cy="303053"/>
          </a:xfrm>
          <a:prstGeom prst="rect">
            <a:avLst/>
          </a:prstGeom>
          <a:noFill/>
          <a:ln w="38100" cap="flat" cmpd="sng" algn="ctr">
            <a:solidFill>
              <a:srgbClr val="0099CC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E46437F-0BCA-43D9-91FE-9D1233A3142F}"/>
              </a:ext>
            </a:extLst>
          </p:cNvPr>
          <p:cNvSpPr/>
          <p:nvPr/>
        </p:nvSpPr>
        <p:spPr>
          <a:xfrm>
            <a:off x="6228460" y="4945130"/>
            <a:ext cx="829288" cy="303053"/>
          </a:xfrm>
          <a:prstGeom prst="rect">
            <a:avLst/>
          </a:prstGeom>
          <a:noFill/>
          <a:ln w="38100" cap="flat" cmpd="sng" algn="ctr">
            <a:solidFill>
              <a:srgbClr val="0099CC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914155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8B371C5-DE67-4D52-9093-EF08760734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48F4A-8E51-4F7A-9588-13FEE4588651}" type="slidenum">
              <a:rPr lang="zh-TW" altLang="en-US" smtClean="0"/>
              <a:t>22</a:t>
            </a:fld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C2391D9-0E0C-475F-8BE6-DF0335A021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27" y="921115"/>
            <a:ext cx="8520545" cy="4773053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9B31AEB1-38E6-4862-9B47-A905EAAEEF29}"/>
              </a:ext>
            </a:extLst>
          </p:cNvPr>
          <p:cNvSpPr/>
          <p:nvPr/>
        </p:nvSpPr>
        <p:spPr>
          <a:xfrm>
            <a:off x="231224" y="3165762"/>
            <a:ext cx="8690834" cy="1175419"/>
          </a:xfrm>
          <a:prstGeom prst="rect">
            <a:avLst/>
          </a:prstGeom>
          <a:noFill/>
          <a:ln w="38100" cap="flat" cmpd="sng" algn="ctr">
            <a:solidFill>
              <a:srgbClr val="0099CC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967877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FF62B40-2D86-4742-ABF8-F204A5AD75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nSchema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888D8E1-AB44-4454-91D7-9F288B6D88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48F4A-8E51-4F7A-9588-13FEE4588651}" type="slidenum">
              <a:rPr lang="zh-TW" altLang="en-US" smtClean="0"/>
              <a:t>23</a:t>
            </a:fld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0046C3B-0FE6-4F4F-8947-E7CD27CC80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922" y="1405441"/>
            <a:ext cx="8510155" cy="4756431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5B620429-7CD6-4FC1-A2EE-364A472135E1}"/>
              </a:ext>
            </a:extLst>
          </p:cNvPr>
          <p:cNvSpPr/>
          <p:nvPr/>
        </p:nvSpPr>
        <p:spPr>
          <a:xfrm>
            <a:off x="905523" y="1555050"/>
            <a:ext cx="230819" cy="271127"/>
          </a:xfrm>
          <a:prstGeom prst="rect">
            <a:avLst/>
          </a:prstGeom>
          <a:noFill/>
          <a:ln w="38100" cap="flat" cmpd="sng" algn="ctr">
            <a:solidFill>
              <a:srgbClr val="0099CC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1F659C29-456B-4BC6-ABB9-FF85A400EF93}"/>
              </a:ext>
            </a:extLst>
          </p:cNvPr>
          <p:cNvSpPr txBox="1"/>
          <p:nvPr/>
        </p:nvSpPr>
        <p:spPr>
          <a:xfrm>
            <a:off x="723481" y="1900386"/>
            <a:ext cx="1788899" cy="36933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rgbClr val="0099CC"/>
                </a:solidFill>
              </a:rPr>
              <a:t>New Schematic</a:t>
            </a:r>
            <a:endParaRPr lang="zh-TW" altLang="en-US" b="1" dirty="0">
              <a:solidFill>
                <a:srgbClr val="0099CC"/>
              </a:solidFill>
            </a:endParaRPr>
          </a:p>
        </p:txBody>
      </p: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3496E2DF-C913-499B-A6BD-DE8BA8111B44}"/>
              </a:ext>
            </a:extLst>
          </p:cNvPr>
          <p:cNvCxnSpPr>
            <a:cxnSpLocks/>
          </p:cNvCxnSpPr>
          <p:nvPr/>
        </p:nvCxnSpPr>
        <p:spPr>
          <a:xfrm flipH="1" flipV="1">
            <a:off x="1020932" y="1753206"/>
            <a:ext cx="13316" cy="22015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4A73831E-05E9-4E54-80C8-0AD936067ABF}"/>
              </a:ext>
            </a:extLst>
          </p:cNvPr>
          <p:cNvSpPr/>
          <p:nvPr/>
        </p:nvSpPr>
        <p:spPr>
          <a:xfrm>
            <a:off x="6232326" y="2462052"/>
            <a:ext cx="381538" cy="538600"/>
          </a:xfrm>
          <a:prstGeom prst="rect">
            <a:avLst/>
          </a:prstGeom>
          <a:noFill/>
          <a:ln w="38100" cap="flat" cmpd="sng" algn="ctr">
            <a:solidFill>
              <a:srgbClr val="0099CC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E7F29FCB-FCD0-48DF-969A-2F4DE8C866B4}"/>
              </a:ext>
            </a:extLst>
          </p:cNvPr>
          <p:cNvSpPr txBox="1"/>
          <p:nvPr/>
        </p:nvSpPr>
        <p:spPr>
          <a:xfrm>
            <a:off x="6613864" y="2728560"/>
            <a:ext cx="1518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rgbClr val="0099CC"/>
                </a:solidFill>
              </a:rPr>
              <a:t>(double click)</a:t>
            </a:r>
            <a:endParaRPr lang="zh-TW" altLang="en-US" b="1" dirty="0">
              <a:solidFill>
                <a:srgbClr val="0099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88428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5F6D62C-40C4-425D-8119-0F279D6AAE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48F4A-8E51-4F7A-9588-13FEE4588651}" type="slidenum">
              <a:rPr lang="zh-TW" altLang="en-US" smtClean="0"/>
              <a:t>24</a:t>
            </a:fld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C330A8E-77A8-4009-AEC9-9ECAA589CA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452" y="874786"/>
            <a:ext cx="8629095" cy="4837523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2F2A9F6C-E2DC-46CC-94A4-644D04AA8DC1}"/>
              </a:ext>
            </a:extLst>
          </p:cNvPr>
          <p:cNvSpPr/>
          <p:nvPr/>
        </p:nvSpPr>
        <p:spPr>
          <a:xfrm>
            <a:off x="3675557" y="1627551"/>
            <a:ext cx="266129" cy="298903"/>
          </a:xfrm>
          <a:prstGeom prst="rect">
            <a:avLst/>
          </a:prstGeom>
          <a:noFill/>
          <a:ln w="38100" cap="flat" cmpd="sng" algn="ctr">
            <a:solidFill>
              <a:srgbClr val="0099CC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828C9899-4C73-40A9-831D-763C8C0BF646}"/>
              </a:ext>
            </a:extLst>
          </p:cNvPr>
          <p:cNvSpPr txBox="1"/>
          <p:nvPr/>
        </p:nvSpPr>
        <p:spPr>
          <a:xfrm>
            <a:off x="3049580" y="1926454"/>
            <a:ext cx="1518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rgbClr val="0099CC"/>
                </a:solidFill>
              </a:rPr>
              <a:t>Pop View Up</a:t>
            </a:r>
            <a:endParaRPr lang="zh-TW" altLang="en-US" b="1" dirty="0">
              <a:solidFill>
                <a:srgbClr val="0099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1425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EC98AF4-513C-4FA9-B0EA-746079B2D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48F4A-8E51-4F7A-9588-13FEE4588651}" type="slidenum">
              <a:rPr lang="zh-TW" altLang="en-US" smtClean="0"/>
              <a:t>25</a:t>
            </a:fld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CFA1A35-1C37-4286-962F-54D8853B85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922" y="1050784"/>
            <a:ext cx="8510155" cy="4756431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8C2CE3E8-3DBB-4E9A-B879-D32D383E898C}"/>
              </a:ext>
            </a:extLst>
          </p:cNvPr>
          <p:cNvSpPr/>
          <p:nvPr/>
        </p:nvSpPr>
        <p:spPr>
          <a:xfrm>
            <a:off x="5772354" y="2347269"/>
            <a:ext cx="381538" cy="538600"/>
          </a:xfrm>
          <a:prstGeom prst="rect">
            <a:avLst/>
          </a:prstGeom>
          <a:noFill/>
          <a:ln w="38100" cap="flat" cmpd="sng" algn="ctr">
            <a:solidFill>
              <a:srgbClr val="0099CC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D336DC76-8030-4C67-811A-698CDC9F3374}"/>
              </a:ext>
            </a:extLst>
          </p:cNvPr>
          <p:cNvSpPr txBox="1"/>
          <p:nvPr/>
        </p:nvSpPr>
        <p:spPr>
          <a:xfrm>
            <a:off x="6036816" y="2885869"/>
            <a:ext cx="1518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rgbClr val="0099CC"/>
                </a:solidFill>
              </a:rPr>
              <a:t>(double click)</a:t>
            </a:r>
            <a:endParaRPr lang="zh-TW" altLang="en-US" b="1" dirty="0">
              <a:solidFill>
                <a:srgbClr val="0099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17715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3849D7E-AFEE-4B12-9EAA-C96F42893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48F4A-8E51-4F7A-9588-13FEE4588651}" type="slidenum">
              <a:rPr lang="zh-TW" altLang="en-US" smtClean="0"/>
              <a:t>26</a:t>
            </a:fld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3A9570B0-553E-49B4-894B-DC40EB3CAF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898" y="959300"/>
            <a:ext cx="8748204" cy="4939399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01084E86-F9B5-495F-8FD3-23B341746C50}"/>
              </a:ext>
            </a:extLst>
          </p:cNvPr>
          <p:cNvSpPr/>
          <p:nvPr/>
        </p:nvSpPr>
        <p:spPr>
          <a:xfrm>
            <a:off x="3304362" y="2418291"/>
            <a:ext cx="415382" cy="218377"/>
          </a:xfrm>
          <a:prstGeom prst="rect">
            <a:avLst/>
          </a:prstGeom>
          <a:noFill/>
          <a:ln w="38100" cap="flat" cmpd="sng" algn="ctr">
            <a:solidFill>
              <a:srgbClr val="0099CC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5F5128E-121F-4C4D-9B81-E539A2CC516D}"/>
              </a:ext>
            </a:extLst>
          </p:cNvPr>
          <p:cNvSpPr/>
          <p:nvPr/>
        </p:nvSpPr>
        <p:spPr>
          <a:xfrm>
            <a:off x="3453529" y="2979064"/>
            <a:ext cx="2911759" cy="218377"/>
          </a:xfrm>
          <a:prstGeom prst="rect">
            <a:avLst/>
          </a:prstGeom>
          <a:noFill/>
          <a:ln w="38100" cap="flat" cmpd="sng" algn="ctr">
            <a:solidFill>
              <a:srgbClr val="0099CC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EDE9DD5D-889B-4FA5-A58F-F145DF641851}"/>
              </a:ext>
            </a:extLst>
          </p:cNvPr>
          <p:cNvSpPr txBox="1"/>
          <p:nvPr/>
        </p:nvSpPr>
        <p:spPr>
          <a:xfrm>
            <a:off x="3719744" y="2233625"/>
            <a:ext cx="1518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rgbClr val="0099CC"/>
                </a:solidFill>
              </a:rPr>
              <a:t>(right click)</a:t>
            </a:r>
            <a:endParaRPr lang="zh-TW" altLang="en-US" b="1" dirty="0">
              <a:solidFill>
                <a:srgbClr val="0099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29724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D33B9DC-6733-4CEE-938C-1869AB3484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48F4A-8E51-4F7A-9588-13FEE4588651}" type="slidenum">
              <a:rPr lang="zh-TW" altLang="en-US" smtClean="0"/>
              <a:t>27</a:t>
            </a:fld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BAA42DD-45B5-47C4-B769-14AEC9B6FD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920" y="845415"/>
            <a:ext cx="8842159" cy="4962266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8127C895-9ACA-43D2-8EF0-D733832FE72B}"/>
              </a:ext>
            </a:extLst>
          </p:cNvPr>
          <p:cNvSpPr/>
          <p:nvPr/>
        </p:nvSpPr>
        <p:spPr>
          <a:xfrm>
            <a:off x="3435774" y="2801510"/>
            <a:ext cx="2760840" cy="270164"/>
          </a:xfrm>
          <a:prstGeom prst="rect">
            <a:avLst/>
          </a:prstGeom>
          <a:noFill/>
          <a:ln w="38100" cap="flat" cmpd="sng" algn="ctr">
            <a:solidFill>
              <a:srgbClr val="0099CC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826780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7DC3526-7E68-4D68-9837-EC445FCCB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48F4A-8E51-4F7A-9588-13FEE4588651}" type="slidenum">
              <a:rPr lang="zh-TW" altLang="en-US" smtClean="0"/>
              <a:t>28</a:t>
            </a:fld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6F89E5C-EEEF-4281-BB8B-7105AF1F27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697" y="891021"/>
            <a:ext cx="8520545" cy="4779503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3D1556E1-1FD5-46B6-93B9-773F13B245B1}"/>
              </a:ext>
            </a:extLst>
          </p:cNvPr>
          <p:cNvSpPr txBox="1"/>
          <p:nvPr/>
        </p:nvSpPr>
        <p:spPr>
          <a:xfrm>
            <a:off x="6045693" y="2911441"/>
            <a:ext cx="2474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rgbClr val="0099CC"/>
                </a:solidFill>
              </a:rPr>
              <a:t>Dash line : Signal path</a:t>
            </a:r>
            <a:endParaRPr lang="zh-TW" altLang="en-US" b="1" dirty="0">
              <a:solidFill>
                <a:srgbClr val="0099CC"/>
              </a:solidFill>
            </a:endParaRPr>
          </a:p>
        </p:txBody>
      </p: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ADEA71DE-331D-4CC8-AD88-74C7F56C8289}"/>
              </a:ext>
            </a:extLst>
          </p:cNvPr>
          <p:cNvCxnSpPr/>
          <p:nvPr/>
        </p:nvCxnSpPr>
        <p:spPr>
          <a:xfrm flipH="1" flipV="1">
            <a:off x="5672831" y="2450237"/>
            <a:ext cx="523783" cy="461204"/>
          </a:xfrm>
          <a:prstGeom prst="straightConnector1">
            <a:avLst/>
          </a:prstGeom>
          <a:ln w="19050">
            <a:solidFill>
              <a:srgbClr val="0099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22240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EC1B741-4A05-43BD-8C6E-A96473DC04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cs typeface="Arial" panose="020B0604020202020204" pitchFamily="34" charset="0"/>
              </a:rPr>
              <a:t>8-bit CPU Reference (1/2)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1904713-B96C-4911-B509-767F73125A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48F4A-8E51-4F7A-9588-13FEE4588651}" type="slidenum">
              <a:rPr lang="zh-TW" altLang="en-US" smtClean="0"/>
              <a:t>29</a:t>
            </a:fld>
            <a:endParaRPr lang="zh-TW" altLang="en-US"/>
          </a:p>
        </p:txBody>
      </p:sp>
      <p:pic>
        <p:nvPicPr>
          <p:cNvPr id="5" name="內容版面配置區 5">
            <a:extLst>
              <a:ext uri="{FF2B5EF4-FFF2-40B4-BE49-F238E27FC236}">
                <a16:creationId xmlns:a16="http://schemas.microsoft.com/office/drawing/2014/main" id="{E914B1F5-31CE-4FEE-9BF9-32F55D596B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98838" y="1865711"/>
            <a:ext cx="2645377" cy="38498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D4226A1E-0B59-4087-A1E0-0880DD6DE7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2819" y="1642533"/>
            <a:ext cx="4169160" cy="43291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713855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061F9AE-BC71-4394-A995-290832A181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cs typeface="Arial" panose="020B0604020202020204" pitchFamily="34" charset="0"/>
              </a:rPr>
              <a:t>Verilog Compiler Simulator (VCS)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8036BE1-0D6B-4E4C-9753-AD10D1CC94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/>
              <a:t>Verilog Compiler Simulator is a tool from Synopsys</a:t>
            </a:r>
          </a:p>
          <a:p>
            <a:r>
              <a:rPr lang="en-US" altLang="zh-TW" sz="2400" dirty="0"/>
              <a:t>This Tool is designed to </a:t>
            </a:r>
            <a:r>
              <a:rPr lang="en-US" altLang="zh-TW" sz="2400" dirty="0">
                <a:solidFill>
                  <a:srgbClr val="FF0000"/>
                </a:solidFill>
              </a:rPr>
              <a:t>simulate </a:t>
            </a:r>
            <a:r>
              <a:rPr lang="en-US" altLang="zh-TW" sz="2400" dirty="0"/>
              <a:t>and </a:t>
            </a:r>
            <a:r>
              <a:rPr lang="en-US" altLang="zh-TW" sz="2400" dirty="0">
                <a:solidFill>
                  <a:srgbClr val="FF0000"/>
                </a:solidFill>
              </a:rPr>
              <a:t>debug designs</a:t>
            </a:r>
          </a:p>
          <a:p>
            <a:r>
              <a:rPr lang="en-US" altLang="zh-TW" sz="2400" dirty="0"/>
              <a:t>Operate Step:</a:t>
            </a:r>
          </a:p>
          <a:p>
            <a:pPr lvl="1"/>
            <a:r>
              <a:rPr lang="en-US" altLang="zh-TW" sz="2000" dirty="0"/>
              <a:t>Compiling the Verilog/VHDL source code</a:t>
            </a:r>
          </a:p>
          <a:p>
            <a:pPr lvl="1"/>
            <a:r>
              <a:rPr lang="en-US" altLang="zh-TW" sz="2000" dirty="0"/>
              <a:t>Running the simulation</a:t>
            </a:r>
          </a:p>
          <a:p>
            <a:pPr lvl="1"/>
            <a:r>
              <a:rPr lang="en-US" altLang="zh-TW" sz="2000" dirty="0"/>
              <a:t>Debugging and analyzing coverage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7D902EE-EAE6-4699-B9D1-58880E1DD8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48F4A-8E51-4F7A-9588-13FEE4588651}" type="slidenum">
              <a:rPr lang="zh-TW" altLang="en-US" smtClean="0"/>
              <a:t>3</a:t>
            </a:fld>
            <a:endParaRPr lang="zh-TW" altLang="en-US"/>
          </a:p>
        </p:txBody>
      </p:sp>
      <p:sp>
        <p:nvSpPr>
          <p:cNvPr id="5" name="圓角矩形 4">
            <a:extLst>
              <a:ext uri="{FF2B5EF4-FFF2-40B4-BE49-F238E27FC236}">
                <a16:creationId xmlns:a16="http://schemas.microsoft.com/office/drawing/2014/main" id="{0496C330-2693-42A7-BA33-63804CD05CEE}"/>
              </a:ext>
            </a:extLst>
          </p:cNvPr>
          <p:cNvSpPr/>
          <p:nvPr/>
        </p:nvSpPr>
        <p:spPr bwMode="auto">
          <a:xfrm>
            <a:off x="1540682" y="4243953"/>
            <a:ext cx="1377544" cy="793560"/>
          </a:xfrm>
          <a:prstGeom prst="roundRect">
            <a:avLst/>
          </a:prstGeom>
          <a:solidFill>
            <a:srgbClr val="BDE9EF"/>
          </a:solidFill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2400" b="0" i="0" u="none" strike="noStrike" cap="none" normalizeH="0" baseline="0" dirty="0" err="1">
                <a:ln>
                  <a:noFill/>
                </a:ln>
                <a:solidFill>
                  <a:srgbClr val="0099CC"/>
                </a:solidFill>
                <a:effectLst/>
                <a:latin typeface="Arial" panose="020B0604020202020204" pitchFamily="34" charset="0"/>
                <a:ea typeface="標楷體" pitchFamily="65" charset="-120"/>
                <a:cs typeface="Arial" panose="020B0604020202020204" pitchFamily="34" charset="0"/>
              </a:rPr>
              <a:t>vcs</a:t>
            </a:r>
            <a:endParaRPr kumimoji="1" lang="zh-TW" altLang="en-US" sz="2400" b="0" i="0" u="none" strike="noStrike" cap="none" normalizeH="0" baseline="0" dirty="0">
              <a:ln>
                <a:noFill/>
              </a:ln>
              <a:solidFill>
                <a:srgbClr val="0099CC"/>
              </a:solidFill>
              <a:effectLst/>
              <a:latin typeface="Arial" panose="020B0604020202020204" pitchFamily="34" charset="0"/>
              <a:ea typeface="標楷體" pitchFamily="65" charset="-120"/>
              <a:cs typeface="Arial" panose="020B0604020202020204" pitchFamily="34" charset="0"/>
            </a:endParaRPr>
          </a:p>
        </p:txBody>
      </p:sp>
      <p:sp>
        <p:nvSpPr>
          <p:cNvPr id="6" name="圓角矩形 5">
            <a:extLst>
              <a:ext uri="{FF2B5EF4-FFF2-40B4-BE49-F238E27FC236}">
                <a16:creationId xmlns:a16="http://schemas.microsoft.com/office/drawing/2014/main" id="{11CA630D-418E-42F5-8338-F1A272A6F932}"/>
              </a:ext>
            </a:extLst>
          </p:cNvPr>
          <p:cNvSpPr/>
          <p:nvPr/>
        </p:nvSpPr>
        <p:spPr bwMode="auto">
          <a:xfrm>
            <a:off x="3618275" y="4243953"/>
            <a:ext cx="1377544" cy="793560"/>
          </a:xfrm>
          <a:prstGeom prst="roundRect">
            <a:avLst/>
          </a:prstGeom>
          <a:solidFill>
            <a:srgbClr val="BDE9EF"/>
          </a:solidFill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2400" b="0" i="0" u="none" strike="noStrike" cap="none" normalizeH="0" baseline="0" dirty="0" err="1">
                <a:ln>
                  <a:noFill/>
                </a:ln>
                <a:solidFill>
                  <a:srgbClr val="0099CC"/>
                </a:solidFill>
                <a:effectLst/>
                <a:latin typeface="Arial" panose="020B0604020202020204" pitchFamily="34" charset="0"/>
                <a:ea typeface="標楷體" pitchFamily="65" charset="-120"/>
                <a:cs typeface="Arial" panose="020B0604020202020204" pitchFamily="34" charset="0"/>
              </a:rPr>
              <a:t>simv</a:t>
            </a:r>
            <a:endParaRPr kumimoji="1" lang="zh-TW" altLang="en-US" sz="2400" b="0" i="0" u="none" strike="noStrike" cap="none" normalizeH="0" baseline="0" dirty="0">
              <a:ln>
                <a:noFill/>
              </a:ln>
              <a:solidFill>
                <a:srgbClr val="0099CC"/>
              </a:solidFill>
              <a:effectLst/>
              <a:latin typeface="Arial" panose="020B0604020202020204" pitchFamily="34" charset="0"/>
              <a:ea typeface="標楷體" pitchFamily="65" charset="-120"/>
              <a:cs typeface="Arial" panose="020B0604020202020204" pitchFamily="34" charset="0"/>
            </a:endParaRPr>
          </a:p>
        </p:txBody>
      </p:sp>
      <p:sp>
        <p:nvSpPr>
          <p:cNvPr id="7" name="圓角矩形 6">
            <a:extLst>
              <a:ext uri="{FF2B5EF4-FFF2-40B4-BE49-F238E27FC236}">
                <a16:creationId xmlns:a16="http://schemas.microsoft.com/office/drawing/2014/main" id="{22CF1427-971F-4953-B530-0AD89F6C441D}"/>
              </a:ext>
            </a:extLst>
          </p:cNvPr>
          <p:cNvSpPr/>
          <p:nvPr/>
        </p:nvSpPr>
        <p:spPr bwMode="auto">
          <a:xfrm>
            <a:off x="5748251" y="4243953"/>
            <a:ext cx="1429788" cy="793560"/>
          </a:xfrm>
          <a:prstGeom prst="roundRect">
            <a:avLst/>
          </a:prstGeom>
          <a:solidFill>
            <a:srgbClr val="BDE9EF"/>
          </a:solidFill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2400" b="0" i="0" u="none" strike="noStrike" cap="none" normalizeH="0" baseline="0" dirty="0">
                <a:ln>
                  <a:noFill/>
                </a:ln>
                <a:solidFill>
                  <a:srgbClr val="0099CC"/>
                </a:solidFill>
                <a:effectLst/>
                <a:latin typeface="Arial" panose="020B0604020202020204" pitchFamily="34" charset="0"/>
                <a:ea typeface="標楷體" pitchFamily="65" charset="-120"/>
                <a:cs typeface="Arial" panose="020B0604020202020204" pitchFamily="34" charset="0"/>
              </a:rPr>
              <a:t>Verdi</a:t>
            </a:r>
            <a:endParaRPr kumimoji="1" lang="zh-TW" altLang="en-US" sz="2400" b="0" i="0" u="none" strike="noStrike" cap="none" normalizeH="0" baseline="0" dirty="0">
              <a:ln>
                <a:noFill/>
              </a:ln>
              <a:solidFill>
                <a:srgbClr val="0099CC"/>
              </a:solidFill>
              <a:effectLst/>
              <a:latin typeface="Arial" panose="020B0604020202020204" pitchFamily="34" charset="0"/>
              <a:ea typeface="標楷體" pitchFamily="65" charset="-120"/>
              <a:cs typeface="Arial" panose="020B0604020202020204" pitchFamily="34" charset="0"/>
            </a:endParaRPr>
          </a:p>
        </p:txBody>
      </p:sp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F8AD9D82-1D74-47D7-80F4-F764AEDC08B2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 bwMode="auto">
          <a:xfrm>
            <a:off x="2918226" y="4640733"/>
            <a:ext cx="700049" cy="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56F74E35-6912-4547-90A1-4251E0155E33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 bwMode="auto">
          <a:xfrm>
            <a:off x="4995819" y="4640733"/>
            <a:ext cx="752432" cy="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03940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DC2D475-22B4-4A60-B054-1F9B39842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cs typeface="Arial" panose="020B0604020202020204" pitchFamily="34" charset="0"/>
              </a:rPr>
              <a:t>8-bit CPU Reference (2/2)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0F79597-E3D8-436B-967B-3F1DEC7DA1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zh-TW" dirty="0"/>
              <a:t>Single cycle instruction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zh-TW" dirty="0"/>
          </a:p>
          <a:p>
            <a:pPr>
              <a:buFont typeface="Arial" panose="020B0604020202020204" pitchFamily="34" charset="0"/>
              <a:buChar char="•"/>
            </a:pPr>
            <a:endParaRPr lang="en-US" altLang="zh-TW" dirty="0"/>
          </a:p>
          <a:p>
            <a:pPr>
              <a:buFont typeface="Arial" panose="020B0604020202020204" pitchFamily="34" charset="0"/>
              <a:buChar char="•"/>
            </a:pPr>
            <a:endParaRPr lang="en-US" altLang="zh-TW" dirty="0"/>
          </a:p>
          <a:p>
            <a:pPr>
              <a:buFont typeface="Arial" panose="020B0604020202020204" pitchFamily="34" charset="0"/>
              <a:buChar char="•"/>
            </a:pPr>
            <a:endParaRPr lang="en-US" altLang="zh-TW" sz="26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zh-TW" dirty="0"/>
              <a:t>Two cycle instruction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AED904F-1109-49CC-928A-7635684E2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48F4A-8E51-4F7A-9588-13FEE4588651}" type="slidenum">
              <a:rPr lang="zh-TW" altLang="en-US" smtClean="0"/>
              <a:t>30</a:t>
            </a:fld>
            <a:endParaRPr lang="zh-TW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6D0C77-04C0-4831-B323-C0822B5CCD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1350" y="1971935"/>
            <a:ext cx="3075888" cy="195998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DDC16160-E2F3-4158-95D1-0CE92BC7A0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350" y="4506475"/>
            <a:ext cx="6073603" cy="159053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6845268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663BF767-EAAB-4DC5-AFE1-D6192B6FFD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747" y="2426708"/>
            <a:ext cx="2790825" cy="148590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4841EFD1-CD92-47E9-B144-5D105FADD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cs typeface="Arial" panose="020B0604020202020204" pitchFamily="34" charset="0"/>
              </a:rPr>
              <a:t>Test bench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CF0A330-F99A-45EC-8022-8FB26C2D8C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48F4A-8E51-4F7A-9588-13FEE4588651}" type="slidenum">
              <a:rPr lang="zh-TW" altLang="en-US" smtClean="0"/>
              <a:t>31</a:t>
            </a:fld>
            <a:endParaRPr lang="zh-TW" altLang="en-US"/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BAB9791C-7283-4177-A155-F2336F892C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7376" y="1307713"/>
            <a:ext cx="8625974" cy="5337177"/>
          </a:xfrm>
        </p:spPr>
        <p:txBody>
          <a:bodyPr/>
          <a:lstStyle/>
          <a:p>
            <a:pPr lvl="1">
              <a:buFontTx/>
              <a:buChar char="•"/>
            </a:pPr>
            <a:endParaRPr lang="en-US" altLang="zh-TW" dirty="0"/>
          </a:p>
          <a:p>
            <a:pPr lvl="1">
              <a:buFontTx/>
              <a:buChar char="•"/>
            </a:pPr>
            <a:endParaRPr lang="en-US" altLang="zh-TW" dirty="0"/>
          </a:p>
          <a:p>
            <a:pPr lvl="1">
              <a:buFontTx/>
              <a:buChar char="•"/>
            </a:pPr>
            <a:endParaRPr lang="en-US" altLang="zh-TW" dirty="0"/>
          </a:p>
          <a:p>
            <a:pPr lvl="1">
              <a:buFontTx/>
              <a:buChar char="•"/>
            </a:pPr>
            <a:endParaRPr lang="en-US" altLang="zh-TW" dirty="0"/>
          </a:p>
          <a:p>
            <a:pPr lvl="1">
              <a:buFontTx/>
              <a:buChar char="•"/>
            </a:pPr>
            <a:endParaRPr lang="en-US" altLang="zh-TW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26842BBB-1009-4682-8D82-C8B0034FAE82}"/>
              </a:ext>
            </a:extLst>
          </p:cNvPr>
          <p:cNvSpPr txBox="1"/>
          <p:nvPr/>
        </p:nvSpPr>
        <p:spPr>
          <a:xfrm>
            <a:off x="580616" y="4679734"/>
            <a:ext cx="1997663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0000FF"/>
                </a:solidFill>
                <a:cs typeface="Times New Roman" panose="02020603050405020304" pitchFamily="18" charset="0"/>
              </a:rPr>
              <a:t>Delay time</a:t>
            </a:r>
            <a:endParaRPr lang="zh-TW" altLang="en-US" sz="2400" dirty="0">
              <a:solidFill>
                <a:srgbClr val="0000FF"/>
              </a:solidFill>
              <a:cs typeface="Times New Roman" panose="02020603050405020304" pitchFamily="18" charset="0"/>
            </a:endParaRPr>
          </a:p>
        </p:txBody>
      </p: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E43BD048-AD4F-4D94-A382-73CBEA5385C3}"/>
              </a:ext>
            </a:extLst>
          </p:cNvPr>
          <p:cNvCxnSpPr>
            <a:cxnSpLocks/>
          </p:cNvCxnSpPr>
          <p:nvPr/>
        </p:nvCxnSpPr>
        <p:spPr>
          <a:xfrm flipV="1">
            <a:off x="1304076" y="3602035"/>
            <a:ext cx="0" cy="1084645"/>
          </a:xfrm>
          <a:prstGeom prst="straightConnector1">
            <a:avLst/>
          </a:prstGeom>
          <a:ln w="57150">
            <a:solidFill>
              <a:srgbClr val="0066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8143587A-654D-4944-A340-5D8B5C14E2F6}"/>
              </a:ext>
            </a:extLst>
          </p:cNvPr>
          <p:cNvCxnSpPr>
            <a:cxnSpLocks/>
          </p:cNvCxnSpPr>
          <p:nvPr/>
        </p:nvCxnSpPr>
        <p:spPr>
          <a:xfrm>
            <a:off x="2478030" y="3588673"/>
            <a:ext cx="775851" cy="67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A35917D3-13C0-4627-AED4-A98BE684F144}"/>
              </a:ext>
            </a:extLst>
          </p:cNvPr>
          <p:cNvSpPr txBox="1"/>
          <p:nvPr/>
        </p:nvSpPr>
        <p:spPr>
          <a:xfrm>
            <a:off x="3190969" y="4081735"/>
            <a:ext cx="15183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  <a:cs typeface="Times New Roman" panose="02020603050405020304" pitchFamily="18" charset="0"/>
              </a:rPr>
              <a:t>opcode</a:t>
            </a:r>
            <a:endParaRPr lang="zh-TW" altLang="en-US" sz="2400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F882BB28-7548-4C3A-A642-F1F07F5F0EF7}"/>
              </a:ext>
            </a:extLst>
          </p:cNvPr>
          <p:cNvCxnSpPr>
            <a:cxnSpLocks/>
          </p:cNvCxnSpPr>
          <p:nvPr/>
        </p:nvCxnSpPr>
        <p:spPr>
          <a:xfrm flipH="1" flipV="1">
            <a:off x="2865956" y="3675848"/>
            <a:ext cx="712102" cy="500938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4">
            <a:extLst>
              <a:ext uri="{FF2B5EF4-FFF2-40B4-BE49-F238E27FC236}">
                <a16:creationId xmlns:a16="http://schemas.microsoft.com/office/drawing/2014/main" id="{6FC8703D-9D5B-4DEC-866B-3E4B589C45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3050" y="2331074"/>
            <a:ext cx="3294549" cy="30404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文字方塊 16">
            <a:extLst>
              <a:ext uri="{FF2B5EF4-FFF2-40B4-BE49-F238E27FC236}">
                <a16:creationId xmlns:a16="http://schemas.microsoft.com/office/drawing/2014/main" id="{6F49E6CF-2C07-4493-B62C-99F7EDB58847}"/>
              </a:ext>
            </a:extLst>
          </p:cNvPr>
          <p:cNvSpPr txBox="1"/>
          <p:nvPr/>
        </p:nvSpPr>
        <p:spPr>
          <a:xfrm>
            <a:off x="5755886" y="1821033"/>
            <a:ext cx="1997663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cs typeface="Times New Roman" panose="02020603050405020304" pitchFamily="18" charset="0"/>
              </a:rPr>
              <a:t>Architecture</a:t>
            </a:r>
            <a:endParaRPr lang="zh-TW" altLang="en-US" sz="2400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93227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1E8BF7D-8335-455D-82EC-EBAD9695A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cs typeface="Arial" panose="020B0604020202020204" pitchFamily="34" charset="0"/>
              </a:rPr>
              <a:t>Hand in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908A814-E16D-47A1-9F2C-425FF50F56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476" y="1499286"/>
            <a:ext cx="8108505" cy="4857065"/>
          </a:xfrm>
        </p:spPr>
        <p:txBody>
          <a:bodyPr>
            <a:normAutofit/>
          </a:bodyPr>
          <a:lstStyle/>
          <a:p>
            <a:pPr>
              <a:buFontTx/>
              <a:buChar char="•"/>
            </a:pPr>
            <a:r>
              <a:rPr lang="en-US" altLang="zh-TW" sz="2400" dirty="0"/>
              <a:t>If you have any questions, please contact TA through new e3</a:t>
            </a:r>
          </a:p>
          <a:p>
            <a:pPr>
              <a:buFontTx/>
              <a:buChar char="•"/>
            </a:pPr>
            <a:r>
              <a:rPr lang="en-US" altLang="zh-TW" sz="2400" dirty="0"/>
              <a:t>Please upload a compressed file includes: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zh-TW" sz="2000" dirty="0"/>
              <a:t>student-</a:t>
            </a:r>
            <a:r>
              <a:rPr lang="en-US" altLang="zh-TW" sz="2000" dirty="0" err="1"/>
              <a:t>id_cpu.v</a:t>
            </a:r>
            <a:endParaRPr lang="en-US" altLang="zh-TW" sz="20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zh-TW" sz="2000" dirty="0"/>
              <a:t>student-</a:t>
            </a:r>
            <a:r>
              <a:rPr lang="en-US" altLang="zh-TW" sz="2000" dirty="0" err="1"/>
              <a:t>id_test.v</a:t>
            </a:r>
            <a:endParaRPr lang="en-US" altLang="zh-TW" sz="20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zh-TW" sz="2000" dirty="0"/>
              <a:t>student-</a:t>
            </a:r>
            <a:r>
              <a:rPr lang="en-US" altLang="zh-TW" sz="2000" dirty="0" err="1"/>
              <a:t>id_test_random.v</a:t>
            </a:r>
            <a:endParaRPr lang="en-US" altLang="zh-TW" sz="20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zh-TW" sz="2000" dirty="0"/>
              <a:t>student-id_MiniReport.pdf </a:t>
            </a:r>
          </a:p>
          <a:p>
            <a:pPr marL="914400" lvl="2" indent="0">
              <a:buClr>
                <a:srgbClr val="FF0000"/>
              </a:buClr>
              <a:buNone/>
            </a:pPr>
            <a:r>
              <a:rPr lang="en-US" altLang="zh-TW" sz="1600" dirty="0"/>
              <a:t>Please analyze: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altLang="zh-TW" sz="1600" dirty="0"/>
              <a:t>Why coverage rate can’t reach 100% in problem 1(with coverage rate pictures)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altLang="zh-TW" sz="1600" dirty="0"/>
              <a:t>Analyze problem 2 results (with coverage rate pictures)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altLang="zh-TW" sz="1600" dirty="0"/>
              <a:t>Where is the bug in </a:t>
            </a:r>
            <a:r>
              <a:rPr lang="en-US" altLang="zh-TW" sz="1600" dirty="0" err="1"/>
              <a:t>cpu_bug.v</a:t>
            </a:r>
            <a:r>
              <a:rPr lang="en-US" altLang="zh-TW" sz="1600" dirty="0"/>
              <a:t> and how you correct it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altLang="zh-TW" sz="1600" dirty="0"/>
              <a:t>What did you do to increase the coverage rate (with 100% coverage rate pictures)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altLang="zh-TW" sz="1600" dirty="0"/>
              <a:t>What did you learn in this project</a:t>
            </a:r>
          </a:p>
          <a:p>
            <a:pPr>
              <a:buFontTx/>
              <a:buChar char="•"/>
            </a:pPr>
            <a:r>
              <a:rPr lang="en-US" altLang="zh-TW" sz="2400" dirty="0"/>
              <a:t>Upload to New e3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TW" sz="2400" b="1" dirty="0" smtClean="0">
                <a:solidFill>
                  <a:srgbClr val="FF0000"/>
                </a:solidFill>
              </a:rPr>
              <a:t>Deadline</a:t>
            </a:r>
            <a:r>
              <a:rPr lang="zh-TW" altLang="en-US" sz="2400" b="1" dirty="0" smtClean="0">
                <a:solidFill>
                  <a:srgbClr val="FF0000"/>
                </a:solidFill>
              </a:rPr>
              <a:t> </a:t>
            </a:r>
            <a:r>
              <a:rPr lang="en-US" altLang="zh-TW" sz="2400" b="1" dirty="0" smtClean="0">
                <a:solidFill>
                  <a:srgbClr val="FF0000"/>
                </a:solidFill>
              </a:rPr>
              <a:t>:</a:t>
            </a:r>
            <a:r>
              <a:rPr lang="zh-TW" altLang="en-US" sz="2400" b="1" dirty="0" smtClean="0">
                <a:solidFill>
                  <a:srgbClr val="FF0000"/>
                </a:solidFill>
              </a:rPr>
              <a:t> </a:t>
            </a:r>
            <a:r>
              <a:rPr lang="en-US" altLang="zh-TW" sz="2400" b="1" dirty="0" smtClean="0">
                <a:solidFill>
                  <a:srgbClr val="FF0000"/>
                </a:solidFill>
              </a:rPr>
              <a:t>12/7</a:t>
            </a:r>
            <a:r>
              <a:rPr lang="zh-TW" altLang="en-US" sz="2400" b="1">
                <a:solidFill>
                  <a:srgbClr val="FF0000"/>
                </a:solidFill>
              </a:rPr>
              <a:t> </a:t>
            </a:r>
            <a:r>
              <a:rPr lang="zh-TW" altLang="en-US" sz="2400" b="1" smtClean="0">
                <a:solidFill>
                  <a:srgbClr val="FF0000"/>
                </a:solidFill>
              </a:rPr>
              <a:t> </a:t>
            </a:r>
            <a:r>
              <a:rPr lang="en-US" altLang="zh-TW" sz="2400" b="1" dirty="0" smtClean="0">
                <a:solidFill>
                  <a:srgbClr val="FF0000"/>
                </a:solidFill>
              </a:rPr>
              <a:t>23:59</a:t>
            </a:r>
            <a:endParaRPr lang="en-US" altLang="zh-TW" b="1" dirty="0">
              <a:solidFill>
                <a:srgbClr val="FF0000"/>
              </a:solidFill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7160D23-8228-436B-8FEF-DE3AE0B69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48F4A-8E51-4F7A-9588-13FEE4588651}" type="slidenum">
              <a:rPr lang="zh-TW" altLang="en-US" smtClean="0"/>
              <a:t>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747334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Some Tips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TW" b="1" dirty="0"/>
              <a:t>To do</a:t>
            </a:r>
            <a:r>
              <a:rPr lang="zh-TW" altLang="en-US" b="1" dirty="0"/>
              <a:t> </a:t>
            </a:r>
            <a:r>
              <a:rPr lang="en-US" altLang="zh-TW" b="1" dirty="0" smtClean="0"/>
              <a:t>1.</a:t>
            </a:r>
          </a:p>
          <a:p>
            <a:pPr lvl="1"/>
            <a:r>
              <a:rPr lang="en-US" altLang="zh-TW" dirty="0" smtClean="0"/>
              <a:t>Need to give CPU </a:t>
            </a:r>
            <a:r>
              <a:rPr lang="en-US" altLang="zh-TW" dirty="0"/>
              <a:t>an executable </a:t>
            </a:r>
            <a:r>
              <a:rPr lang="en-US" altLang="zh-TW" dirty="0" smtClean="0"/>
              <a:t>instruction</a:t>
            </a:r>
          </a:p>
          <a:p>
            <a:pPr lvl="1"/>
            <a:r>
              <a:rPr lang="en-US" altLang="zh-TW" dirty="0" smtClean="0"/>
              <a:t>Two cycle instruction is seen as one pattern</a:t>
            </a:r>
          </a:p>
          <a:p>
            <a:pPr lvl="2"/>
            <a:r>
              <a:rPr lang="en-US" altLang="zh-TW" dirty="0" smtClean="0"/>
              <a:t>Avoid to load the address without value or assign a value to that address</a:t>
            </a:r>
          </a:p>
          <a:p>
            <a:r>
              <a:rPr lang="en-US" altLang="zh-TW" b="1" dirty="0"/>
              <a:t>To do</a:t>
            </a:r>
            <a:r>
              <a:rPr lang="zh-TW" altLang="en-US" b="1" dirty="0"/>
              <a:t> </a:t>
            </a:r>
            <a:r>
              <a:rPr lang="en-US" altLang="zh-TW" b="1" dirty="0" smtClean="0"/>
              <a:t>2.</a:t>
            </a:r>
          </a:p>
          <a:p>
            <a:pPr lvl="1"/>
            <a:r>
              <a:rPr lang="en-US" altLang="zh-TW" dirty="0" smtClean="0"/>
              <a:t>You don’t have to upload pattern to E3</a:t>
            </a:r>
          </a:p>
          <a:p>
            <a:pPr lvl="1"/>
            <a:r>
              <a:rPr lang="en-US" altLang="zh-TW" dirty="0" smtClean="0">
                <a:solidFill>
                  <a:srgbClr val="FF0000"/>
                </a:solidFill>
              </a:rPr>
              <a:t>No need to achieve 100% coverage</a:t>
            </a:r>
          </a:p>
          <a:p>
            <a:pPr lvl="2"/>
            <a:r>
              <a:rPr lang="en-US" altLang="zh-TW" dirty="0" smtClean="0"/>
              <a:t>Just try to use less than 20 patterns to achieve the same or higher coverage compared to random patterns</a:t>
            </a:r>
          </a:p>
          <a:p>
            <a:r>
              <a:rPr lang="en-US" altLang="zh-TW" b="1" dirty="0" smtClean="0"/>
              <a:t>To do</a:t>
            </a:r>
            <a:r>
              <a:rPr lang="zh-TW" altLang="en-US" b="1" dirty="0" smtClean="0"/>
              <a:t> </a:t>
            </a:r>
            <a:r>
              <a:rPr lang="en-US" altLang="zh-TW" b="1" dirty="0" smtClean="0"/>
              <a:t>4.</a:t>
            </a:r>
          </a:p>
          <a:p>
            <a:pPr lvl="1"/>
            <a:r>
              <a:rPr lang="en-US" altLang="zh-TW" dirty="0" smtClean="0"/>
              <a:t>You need to correct </a:t>
            </a:r>
            <a:r>
              <a:rPr lang="en-US" altLang="zh-TW" dirty="0" err="1" smtClean="0"/>
              <a:t>CPU_bug.v</a:t>
            </a:r>
            <a:r>
              <a:rPr lang="en-US" altLang="zh-TW" dirty="0" smtClean="0"/>
              <a:t>, and design an 100% coverage pattern for it</a:t>
            </a:r>
          </a:p>
          <a:p>
            <a:pPr lvl="2"/>
            <a:r>
              <a:rPr lang="en-US" altLang="zh-TW" dirty="0" smtClean="0"/>
              <a:t>There is no restriction about the number of pattern</a:t>
            </a:r>
            <a:endParaRPr lang="en-US" altLang="zh-TW" dirty="0"/>
          </a:p>
          <a:p>
            <a:endParaRPr lang="en-US" altLang="zh-TW" dirty="0" smtClean="0"/>
          </a:p>
          <a:p>
            <a:pPr lvl="1"/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48F4A-8E51-4F7A-9588-13FEE4588651}" type="slidenum">
              <a:rPr lang="zh-TW" altLang="en-US" smtClean="0"/>
              <a:t>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037150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01BDE90-4640-459D-A9F5-CE2988FAF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Code Coverage Definition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2E0048A-D94D-4C75-AE71-C36839A3DB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dirty="0"/>
              <a:t>Verilog Code Compiling</a:t>
            </a:r>
          </a:p>
          <a:p>
            <a:pPr lvl="1"/>
            <a:r>
              <a:rPr lang="en-US" altLang="zh-TW" sz="2000" dirty="0"/>
              <a:t>source /</a:t>
            </a:r>
            <a:r>
              <a:rPr lang="en-US" altLang="zh-TW" sz="2000" dirty="0" err="1"/>
              <a:t>usr</a:t>
            </a:r>
            <a:r>
              <a:rPr lang="en-US" altLang="zh-TW" sz="2000" dirty="0"/>
              <a:t>/cad/</a:t>
            </a:r>
            <a:r>
              <a:rPr lang="en-US" altLang="zh-TW" sz="2000" dirty="0" err="1"/>
              <a:t>synopsys</a:t>
            </a:r>
            <a:r>
              <a:rPr lang="en-US" altLang="zh-TW" sz="2000" dirty="0"/>
              <a:t>/CIC/</a:t>
            </a:r>
            <a:r>
              <a:rPr lang="en-US" altLang="zh-TW" sz="2000" dirty="0" err="1"/>
              <a:t>vcs.cshrc</a:t>
            </a:r>
            <a:endParaRPr lang="en-US" altLang="zh-TW" sz="2000" dirty="0"/>
          </a:p>
          <a:p>
            <a:pPr lvl="1"/>
            <a:r>
              <a:rPr lang="en-US" altLang="zh-TW" sz="2000" dirty="0" err="1"/>
              <a:t>vcs</a:t>
            </a:r>
            <a:r>
              <a:rPr lang="en-US" altLang="zh-TW" sz="2000" dirty="0"/>
              <a:t> -full64 -cm </a:t>
            </a:r>
            <a:r>
              <a:rPr lang="en-US" altLang="zh-TW" sz="2000" dirty="0" err="1">
                <a:solidFill>
                  <a:srgbClr val="0099CC"/>
                </a:solidFill>
              </a:rPr>
              <a:t>line</a:t>
            </a:r>
            <a:r>
              <a:rPr lang="en-US" altLang="zh-TW" sz="2000" dirty="0" err="1"/>
              <a:t>+</a:t>
            </a:r>
            <a:r>
              <a:rPr lang="en-US" altLang="zh-TW" sz="2000" dirty="0" err="1">
                <a:solidFill>
                  <a:srgbClr val="0099CC"/>
                </a:solidFill>
              </a:rPr>
              <a:t>tgl</a:t>
            </a:r>
            <a:r>
              <a:rPr lang="en-US" altLang="zh-TW" sz="2000" dirty="0" err="1"/>
              <a:t>+</a:t>
            </a:r>
            <a:r>
              <a:rPr lang="en-US" altLang="zh-TW" sz="2000" dirty="0" err="1">
                <a:solidFill>
                  <a:srgbClr val="0099CC"/>
                </a:solidFill>
              </a:rPr>
              <a:t>fsm</a:t>
            </a:r>
            <a:r>
              <a:rPr lang="en-US" altLang="zh-TW" sz="2000" dirty="0"/>
              <a:t> </a:t>
            </a:r>
            <a:r>
              <a:rPr lang="en-US" altLang="zh-TW" sz="2000" dirty="0" err="1"/>
              <a:t>test.v</a:t>
            </a:r>
            <a:r>
              <a:rPr lang="en-US" altLang="zh-TW" sz="2000" dirty="0"/>
              <a:t> </a:t>
            </a:r>
            <a:r>
              <a:rPr lang="en-US" altLang="zh-TW" sz="2000" dirty="0" err="1"/>
              <a:t>cpu_bug.v</a:t>
            </a:r>
            <a:endParaRPr lang="en-US" altLang="zh-TW" sz="2000" dirty="0"/>
          </a:p>
          <a:p>
            <a:r>
              <a:rPr lang="en-US" altLang="zh-TW" sz="2400" dirty="0"/>
              <a:t>Line Coverage (</a:t>
            </a:r>
            <a:r>
              <a:rPr lang="en-US" altLang="zh-TW" sz="2400" dirty="0">
                <a:solidFill>
                  <a:srgbClr val="0099CC"/>
                </a:solidFill>
              </a:rPr>
              <a:t>line</a:t>
            </a:r>
            <a:r>
              <a:rPr lang="en-US" altLang="zh-TW" sz="2400" dirty="0"/>
              <a:t>)	</a:t>
            </a:r>
          </a:p>
          <a:p>
            <a:pPr lvl="1"/>
            <a:r>
              <a:rPr lang="en-US" altLang="zh-TW" sz="2000" dirty="0"/>
              <a:t>Check every assignment </a:t>
            </a:r>
          </a:p>
          <a:p>
            <a:r>
              <a:rPr lang="en-US" altLang="zh-TW" sz="2400" dirty="0"/>
              <a:t>Toggle Coverage (</a:t>
            </a:r>
            <a:r>
              <a:rPr lang="en-US" altLang="zh-TW" sz="2400" dirty="0" err="1">
                <a:solidFill>
                  <a:srgbClr val="0099CC"/>
                </a:solidFill>
              </a:rPr>
              <a:t>tgl</a:t>
            </a:r>
            <a:r>
              <a:rPr lang="en-US" altLang="zh-TW" sz="2400" dirty="0"/>
              <a:t>)	</a:t>
            </a:r>
          </a:p>
          <a:p>
            <a:pPr lvl="1"/>
            <a:r>
              <a:rPr lang="en-US" altLang="zh-TW" sz="2000" dirty="0"/>
              <a:t>Ensure transitioned 0 → 1 and 1 → 0</a:t>
            </a:r>
          </a:p>
          <a:p>
            <a:r>
              <a:rPr lang="en-US" altLang="zh-TW" sz="2400" dirty="0"/>
              <a:t>FSM Coverage (</a:t>
            </a:r>
            <a:r>
              <a:rPr lang="en-US" altLang="zh-TW" sz="2400" dirty="0" err="1">
                <a:solidFill>
                  <a:srgbClr val="0099CC"/>
                </a:solidFill>
              </a:rPr>
              <a:t>fsm</a:t>
            </a:r>
            <a:r>
              <a:rPr lang="en-US" altLang="zh-TW" sz="2400" dirty="0"/>
              <a:t>) 				</a:t>
            </a:r>
            <a:endParaRPr lang="en-US" altLang="zh-TW" sz="2400" dirty="0">
              <a:solidFill>
                <a:srgbClr val="FF0000"/>
              </a:solidFill>
            </a:endParaRPr>
          </a:p>
          <a:p>
            <a:pPr lvl="1"/>
            <a:r>
              <a:rPr lang="en-US" altLang="zh-TW" sz="2000" dirty="0"/>
              <a:t>Check states and state transitions	</a:t>
            </a:r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4F71120-C336-489F-B9FF-DD543E961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48F4A-8E51-4F7A-9588-13FEE4588651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404062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39A04E3-7F84-4B19-973D-6E23CBB62B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cs typeface="Arial" panose="020B0604020202020204" pitchFamily="34" charset="0"/>
              </a:rPr>
              <a:t>Verilog Code Simulation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3A40DCC-42AB-4B07-9780-CBDA5916D9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zh-TW" dirty="0"/>
              <a:t>./</a:t>
            </a:r>
            <a:r>
              <a:rPr lang="en-US" altLang="zh-TW" dirty="0" err="1"/>
              <a:t>simv</a:t>
            </a:r>
            <a:r>
              <a:rPr lang="en-US" altLang="zh-TW" dirty="0"/>
              <a:t> -cm </a:t>
            </a:r>
            <a:r>
              <a:rPr lang="en-US" altLang="zh-TW" dirty="0" err="1"/>
              <a:t>line+tgl+fsm</a:t>
            </a:r>
            <a:endParaRPr lang="en-US" altLang="zh-TW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955E01B-6407-4268-96B0-810B891FF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48F4A-8E51-4F7A-9588-13FEE4588651}" type="slidenum">
              <a:rPr lang="zh-TW" altLang="en-US" smtClean="0"/>
              <a:t>5</a:t>
            </a:fld>
            <a:endParaRPr lang="zh-TW" altLang="en-US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615" y="2245215"/>
            <a:ext cx="7468483" cy="2892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6776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25AE32C-306E-4C02-B671-60E75E9A8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>
                <a:cs typeface="Arial" panose="020B0604020202020204" pitchFamily="34" charset="0"/>
              </a:rPr>
              <a:t>Verdi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3EBC407-B517-476F-A154-58C6CA499B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zh-TW" dirty="0"/>
              <a:t>source /</a:t>
            </a:r>
            <a:r>
              <a:rPr lang="en-US" altLang="zh-TW" dirty="0" err="1"/>
              <a:t>usr</a:t>
            </a:r>
            <a:r>
              <a:rPr lang="en-US" altLang="zh-TW" dirty="0"/>
              <a:t>/cad/</a:t>
            </a:r>
            <a:r>
              <a:rPr lang="en-US" altLang="zh-TW" dirty="0" err="1"/>
              <a:t>synopsys</a:t>
            </a:r>
            <a:r>
              <a:rPr lang="en-US" altLang="zh-TW" dirty="0"/>
              <a:t>/CIC/</a:t>
            </a:r>
            <a:r>
              <a:rPr lang="en-US" altLang="zh-TW" dirty="0" err="1"/>
              <a:t>verdi.cshrc</a:t>
            </a:r>
            <a:endParaRPr lang="en-US" altLang="zh-TW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zh-TW" dirty="0" err="1"/>
              <a:t>verdi</a:t>
            </a:r>
            <a:r>
              <a:rPr lang="en-US" altLang="zh-TW" dirty="0"/>
              <a:t> -</a:t>
            </a:r>
            <a:r>
              <a:rPr lang="en-US" altLang="zh-TW" dirty="0" err="1"/>
              <a:t>cov</a:t>
            </a:r>
            <a:r>
              <a:rPr lang="en-US" altLang="zh-TW" dirty="0"/>
              <a:t> -</a:t>
            </a:r>
            <a:r>
              <a:rPr lang="en-US" altLang="zh-TW" dirty="0" err="1"/>
              <a:t>covdir</a:t>
            </a:r>
            <a:r>
              <a:rPr lang="en-US" altLang="zh-TW" dirty="0"/>
              <a:t> </a:t>
            </a:r>
            <a:r>
              <a:rPr lang="en-US" altLang="zh-TW" dirty="0" err="1" smtClean="0"/>
              <a:t>simv.vdb</a:t>
            </a:r>
            <a:r>
              <a:rPr lang="zh-TW" altLang="en-US" dirty="0" smtClean="0"/>
              <a:t> </a:t>
            </a:r>
            <a:r>
              <a:rPr lang="en-US" altLang="zh-TW" dirty="0" smtClean="0"/>
              <a:t>&amp;</a:t>
            </a:r>
            <a:endParaRPr lang="en-US" altLang="zh-TW" sz="20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866BF71-0CB1-4885-80AE-DB281CB7E8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48F4A-8E51-4F7A-9588-13FEE4588651}" type="slidenum">
              <a:rPr lang="zh-TW" altLang="en-US" smtClean="0"/>
              <a:t>6</a:t>
            </a:fld>
            <a:endParaRPr lang="zh-TW" altLang="en-US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193" y="2509762"/>
            <a:ext cx="8246004" cy="3670377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3817FE12-4C31-47E3-AF29-7504BE8132A2}"/>
              </a:ext>
            </a:extLst>
          </p:cNvPr>
          <p:cNvSpPr/>
          <p:nvPr/>
        </p:nvSpPr>
        <p:spPr>
          <a:xfrm>
            <a:off x="4193992" y="5348319"/>
            <a:ext cx="424019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800" b="1" dirty="0">
                <a:solidFill>
                  <a:srgbClr val="FF0000"/>
                </a:solidFill>
              </a:rPr>
              <a:t>Red : untested code are highlighted</a:t>
            </a:r>
            <a:endParaRPr lang="zh-TW" altLang="en-US" sz="1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13198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635" y="1995055"/>
            <a:ext cx="8231634" cy="364575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501B2499-9571-4B54-928F-7DED253A1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845" y="420129"/>
            <a:ext cx="7886700" cy="790833"/>
          </a:xfrm>
        </p:spPr>
        <p:txBody>
          <a:bodyPr/>
          <a:lstStyle/>
          <a:p>
            <a:r>
              <a:rPr lang="en-US" altLang="zh-TW" dirty="0">
                <a:cs typeface="Arial" panose="020B0604020202020204" pitchFamily="34" charset="0"/>
              </a:rPr>
              <a:t>Simulation Result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31BE1AA-86AB-489C-8F7E-34F3F7304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48F4A-8E51-4F7A-9588-13FEE4588651}" type="slidenum">
              <a:rPr lang="zh-TW" altLang="en-US" smtClean="0"/>
              <a:t>7</a:t>
            </a:fld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A3A314D-C1C8-460F-8825-9133692448E7}"/>
              </a:ext>
            </a:extLst>
          </p:cNvPr>
          <p:cNvSpPr/>
          <p:nvPr/>
        </p:nvSpPr>
        <p:spPr bwMode="auto">
          <a:xfrm>
            <a:off x="448887" y="2749105"/>
            <a:ext cx="3483033" cy="883558"/>
          </a:xfrm>
          <a:prstGeom prst="rect">
            <a:avLst/>
          </a:prstGeom>
          <a:noFill/>
          <a:ln w="38100">
            <a:solidFill>
              <a:srgbClr val="0099CC"/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defTabSz="914377" fontAlgn="base">
              <a:spcBef>
                <a:spcPct val="20000"/>
              </a:spcBef>
              <a:spcAft>
                <a:spcPct val="0"/>
              </a:spcAft>
            </a:pPr>
            <a:endParaRPr kumimoji="1" lang="zh-TW" altLang="en-US" sz="2400">
              <a:solidFill>
                <a:schemeClr val="tx1"/>
              </a:solidFill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2302625" y="2379773"/>
            <a:ext cx="1255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 smtClean="0">
                <a:solidFill>
                  <a:srgbClr val="0099CC"/>
                </a:solidFill>
              </a:rPr>
              <a:t>Complete!</a:t>
            </a:r>
            <a:endParaRPr lang="zh-TW" altLang="en-US" b="1" dirty="0">
              <a:solidFill>
                <a:srgbClr val="0099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58884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0CF7DD6-412E-4116-9BC1-5D89C7089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Verdi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D3463A6-B6FB-4C6E-9C22-219E064BDA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b="1" dirty="0" err="1"/>
              <a:t>nTrace</a:t>
            </a:r>
            <a:endParaRPr lang="en-US" altLang="zh-TW" dirty="0"/>
          </a:p>
          <a:p>
            <a:pPr lvl="1"/>
            <a:r>
              <a:rPr lang="en-US" altLang="zh-TW" dirty="0"/>
              <a:t> source code analyzer</a:t>
            </a:r>
          </a:p>
          <a:p>
            <a:pPr lvl="1"/>
            <a:r>
              <a:rPr lang="en-US" altLang="zh-TW" dirty="0"/>
              <a:t> display the design hierarchy and source code</a:t>
            </a:r>
          </a:p>
          <a:p>
            <a:pPr lvl="2"/>
            <a:r>
              <a:rPr lang="en-US" altLang="zh-TW" dirty="0"/>
              <a:t>Verilog, VHDL, </a:t>
            </a:r>
            <a:r>
              <a:rPr lang="en-US" altLang="zh-TW" dirty="0" err="1"/>
              <a:t>SysmVerilog</a:t>
            </a:r>
            <a:r>
              <a:rPr lang="en-US" altLang="zh-TW" dirty="0"/>
              <a:t>, </a:t>
            </a:r>
            <a:r>
              <a:rPr lang="en-US" altLang="zh-TW" dirty="0" err="1"/>
              <a:t>SystemC</a:t>
            </a:r>
            <a:r>
              <a:rPr lang="en-US" altLang="zh-TW" dirty="0"/>
              <a:t>, PSL, OVA, mixed</a:t>
            </a:r>
          </a:p>
          <a:p>
            <a:r>
              <a:rPr lang="en-US" altLang="zh-TW" b="1" dirty="0" err="1"/>
              <a:t>nWave</a:t>
            </a:r>
            <a:r>
              <a:rPr lang="en-US" altLang="zh-TW" b="1" dirty="0"/>
              <a:t> </a:t>
            </a:r>
          </a:p>
          <a:p>
            <a:pPr lvl="1"/>
            <a:r>
              <a:rPr lang="en-US" altLang="zh-TW" dirty="0"/>
              <a:t>graphical waveform viewer </a:t>
            </a:r>
          </a:p>
          <a:p>
            <a:r>
              <a:rPr lang="en-US" altLang="zh-TW" b="1" dirty="0" err="1"/>
              <a:t>nSchema</a:t>
            </a:r>
            <a:r>
              <a:rPr lang="en-US" altLang="zh-TW" b="1" dirty="0"/>
              <a:t> </a:t>
            </a:r>
          </a:p>
          <a:p>
            <a:pPr lvl="1"/>
            <a:r>
              <a:rPr lang="en-US" altLang="zh-TW" b="1" dirty="0"/>
              <a:t> </a:t>
            </a:r>
            <a:r>
              <a:rPr lang="en-US" altLang="zh-TW" dirty="0"/>
              <a:t>generate interactive debug-specific logic diagram</a:t>
            </a:r>
          </a:p>
          <a:p>
            <a:pPr lvl="1"/>
            <a:r>
              <a:rPr lang="en-US" altLang="zh-TW" dirty="0"/>
              <a:t> showing the structure of selected portions of a design</a:t>
            </a:r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02409BE-8E09-4CFD-A451-1E30B05E1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48F4A-8E51-4F7A-9588-13FEE4588651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956518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How to open </a:t>
            </a:r>
            <a:r>
              <a:rPr lang="en-US" altLang="zh-TW" dirty="0" err="1" smtClean="0"/>
              <a:t>nTrace</a:t>
            </a:r>
            <a:endParaRPr lang="zh-TW" altLang="en-US" dirty="0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049"/>
          <a:stretch/>
        </p:blipFill>
        <p:spPr>
          <a:xfrm>
            <a:off x="633413" y="1780290"/>
            <a:ext cx="7804005" cy="4118158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48F4A-8E51-4F7A-9588-13FEE4588651}" type="slidenum">
              <a:rPr lang="zh-TW" altLang="en-US" smtClean="0"/>
              <a:t>9</a:t>
            </a:fld>
            <a:endParaRPr lang="zh-TW" altLang="en-US"/>
          </a:p>
        </p:txBody>
      </p:sp>
      <p:sp>
        <p:nvSpPr>
          <p:cNvPr id="6" name="橢圓 5"/>
          <p:cNvSpPr/>
          <p:nvPr/>
        </p:nvSpPr>
        <p:spPr>
          <a:xfrm>
            <a:off x="1277390" y="1781656"/>
            <a:ext cx="249382" cy="19917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橢圓 6"/>
          <p:cNvSpPr/>
          <p:nvPr/>
        </p:nvSpPr>
        <p:spPr>
          <a:xfrm>
            <a:off x="1352204" y="1980829"/>
            <a:ext cx="349135" cy="14859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2033847" y="1323050"/>
            <a:ext cx="332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1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2200101" y="2077044"/>
            <a:ext cx="332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2</a:t>
            </a:r>
            <a:endParaRPr lang="zh-TW" altLang="en-US" dirty="0">
              <a:solidFill>
                <a:srgbClr val="FF0000"/>
              </a:solidFill>
            </a:endParaRPr>
          </a:p>
        </p:txBody>
      </p:sp>
      <p:cxnSp>
        <p:nvCxnSpPr>
          <p:cNvPr id="11" name="弧形接點 10"/>
          <p:cNvCxnSpPr>
            <a:stCxn id="6" idx="0"/>
            <a:endCxn id="8" idx="1"/>
          </p:cNvCxnSpPr>
          <p:nvPr/>
        </p:nvCxnSpPr>
        <p:spPr>
          <a:xfrm rot="5400000" flipH="1" flipV="1">
            <a:off x="1580994" y="1328803"/>
            <a:ext cx="273940" cy="631766"/>
          </a:xfrm>
          <a:prstGeom prst="curved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弧形接點 13"/>
          <p:cNvCxnSpPr>
            <a:stCxn id="7" idx="4"/>
            <a:endCxn id="9" idx="1"/>
          </p:cNvCxnSpPr>
          <p:nvPr/>
        </p:nvCxnSpPr>
        <p:spPr>
          <a:xfrm rot="16200000" flipH="1">
            <a:off x="1797293" y="1858902"/>
            <a:ext cx="132286" cy="673329"/>
          </a:xfrm>
          <a:prstGeom prst="curved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圖片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5757" y="3037970"/>
            <a:ext cx="3236658" cy="801399"/>
          </a:xfrm>
          <a:prstGeom prst="rect">
            <a:avLst/>
          </a:prstGeom>
        </p:spPr>
      </p:pic>
      <p:sp>
        <p:nvSpPr>
          <p:cNvPr id="17" name="橢圓 16"/>
          <p:cNvSpPr/>
          <p:nvPr/>
        </p:nvSpPr>
        <p:spPr>
          <a:xfrm>
            <a:off x="4838008" y="3547153"/>
            <a:ext cx="565265" cy="29221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文字方塊 17"/>
          <p:cNvSpPr txBox="1"/>
          <p:nvPr/>
        </p:nvSpPr>
        <p:spPr>
          <a:xfrm>
            <a:off x="5478087" y="3940199"/>
            <a:ext cx="332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3</a:t>
            </a:r>
            <a:endParaRPr lang="zh-TW" altLang="en-US" dirty="0">
              <a:solidFill>
                <a:srgbClr val="FF0000"/>
              </a:solidFill>
            </a:endParaRPr>
          </a:p>
        </p:txBody>
      </p:sp>
      <p:cxnSp>
        <p:nvCxnSpPr>
          <p:cNvPr id="20" name="弧形接點 19"/>
          <p:cNvCxnSpPr>
            <a:stCxn id="17" idx="4"/>
            <a:endCxn id="18" idx="1"/>
          </p:cNvCxnSpPr>
          <p:nvPr/>
        </p:nvCxnSpPr>
        <p:spPr>
          <a:xfrm rot="16200000" flipH="1">
            <a:off x="5156616" y="3803394"/>
            <a:ext cx="285496" cy="357446"/>
          </a:xfrm>
          <a:prstGeom prst="curved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5809002"/>
      </p:ext>
    </p:extLst>
  </p:cSld>
  <p:clrMapOvr>
    <a:masterClrMapping/>
  </p:clrMapOvr>
</p:sld>
</file>

<file path=ppt/theme/theme1.xml><?xml version="1.0" encoding="utf-8"?>
<a:theme xmlns:a="http://schemas.openxmlformats.org/drawingml/2006/main" name="msed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seda" id="{EAEFE015-06B4-4B50-83C8-0EAEB9140B29}" vid="{414A6136-F453-4A71-8E58-578744C61611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mseda</Template>
  <TotalTime>1306</TotalTime>
  <Words>577</Words>
  <Application>Microsoft Office PowerPoint</Application>
  <PresentationFormat>如螢幕大小 (4:3)</PresentationFormat>
  <Paragraphs>165</Paragraphs>
  <Slides>33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10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33</vt:i4>
      </vt:variant>
    </vt:vector>
  </HeadingPairs>
  <TitlesOfParts>
    <vt:vector size="44" baseType="lpstr">
      <vt:lpstr>Arial Unicode MS</vt:lpstr>
      <vt:lpstr>新細明體</vt:lpstr>
      <vt:lpstr>標楷體</vt:lpstr>
      <vt:lpstr>Arial</vt:lpstr>
      <vt:lpstr>Bahnschrift SemiLight Condensed</vt:lpstr>
      <vt:lpstr>Berlin Sans FB</vt:lpstr>
      <vt:lpstr>Calibri</vt:lpstr>
      <vt:lpstr>Times New Roman</vt:lpstr>
      <vt:lpstr>Wingdings</vt:lpstr>
      <vt:lpstr>Wingdings 2</vt:lpstr>
      <vt:lpstr>mseda</vt:lpstr>
      <vt:lpstr>CAD HW3 Coverage Analysis</vt:lpstr>
      <vt:lpstr>Overview</vt:lpstr>
      <vt:lpstr>Verilog Compiler Simulator (VCS)</vt:lpstr>
      <vt:lpstr>Code Coverage Definition</vt:lpstr>
      <vt:lpstr>Verilog Code Simulation</vt:lpstr>
      <vt:lpstr>Verdi</vt:lpstr>
      <vt:lpstr>Simulation Result</vt:lpstr>
      <vt:lpstr>Verdi</vt:lpstr>
      <vt:lpstr>How to open nTrace</vt:lpstr>
      <vt:lpstr>nTrace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nWave</vt:lpstr>
      <vt:lpstr>PowerPoint 簡報</vt:lpstr>
      <vt:lpstr>PowerPoint 簡報</vt:lpstr>
      <vt:lpstr>PowerPoint 簡報</vt:lpstr>
      <vt:lpstr>PowerPoint 簡報</vt:lpstr>
      <vt:lpstr>PowerPoint 簡報</vt:lpstr>
      <vt:lpstr>nSchema</vt:lpstr>
      <vt:lpstr>PowerPoint 簡報</vt:lpstr>
      <vt:lpstr>PowerPoint 簡報</vt:lpstr>
      <vt:lpstr>PowerPoint 簡報</vt:lpstr>
      <vt:lpstr>PowerPoint 簡報</vt:lpstr>
      <vt:lpstr>PowerPoint 簡報</vt:lpstr>
      <vt:lpstr>8-bit CPU Reference (1/2)</vt:lpstr>
      <vt:lpstr>8-bit CPU Reference (2/2)</vt:lpstr>
      <vt:lpstr>Test bench</vt:lpstr>
      <vt:lpstr>Hand in</vt:lpstr>
      <vt:lpstr>Some Tips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CAD HW3 Coverage Analysis</dc:title>
  <dc:creator>Han-Chung Chang</dc:creator>
  <cp:lastModifiedBy>Windows 使用者</cp:lastModifiedBy>
  <cp:revision>122</cp:revision>
  <dcterms:created xsi:type="dcterms:W3CDTF">2019-11-27T06:44:06Z</dcterms:created>
  <dcterms:modified xsi:type="dcterms:W3CDTF">2022-11-23T04:41:37Z</dcterms:modified>
</cp:coreProperties>
</file>